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0"/>
  </p:notesMasterIdLst>
  <p:handoutMasterIdLst>
    <p:handoutMasterId r:id="rId31"/>
  </p:handoutMasterIdLst>
  <p:sldIdLst>
    <p:sldId id="280" r:id="rId2"/>
    <p:sldId id="371" r:id="rId3"/>
    <p:sldId id="333" r:id="rId4"/>
    <p:sldId id="374" r:id="rId5"/>
    <p:sldId id="335" r:id="rId6"/>
    <p:sldId id="336" r:id="rId7"/>
    <p:sldId id="373" r:id="rId8"/>
    <p:sldId id="338" r:id="rId9"/>
    <p:sldId id="360" r:id="rId10"/>
    <p:sldId id="363" r:id="rId11"/>
    <p:sldId id="357" r:id="rId12"/>
    <p:sldId id="369" r:id="rId13"/>
    <p:sldId id="339" r:id="rId14"/>
    <p:sldId id="344" r:id="rId15"/>
    <p:sldId id="345" r:id="rId16"/>
    <p:sldId id="346" r:id="rId17"/>
    <p:sldId id="347" r:id="rId18"/>
    <p:sldId id="348" r:id="rId19"/>
    <p:sldId id="366" r:id="rId20"/>
    <p:sldId id="349" r:id="rId21"/>
    <p:sldId id="367" r:id="rId22"/>
    <p:sldId id="350" r:id="rId23"/>
    <p:sldId id="368" r:id="rId24"/>
    <p:sldId id="362" r:id="rId25"/>
    <p:sldId id="352" r:id="rId26"/>
    <p:sldId id="353" r:id="rId27"/>
    <p:sldId id="355" r:id="rId28"/>
    <p:sldId id="356" r:id="rId29"/>
  </p:sldIdLst>
  <p:sldSz cx="9144000" cy="6858000" type="screen4x3"/>
  <p:notesSz cx="7315200" cy="96012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orient="horz" pos="3192" userDrawn="1">
          <p15:clr>
            <a:srgbClr val="A4A3A4"/>
          </p15:clr>
        </p15:guide>
        <p15:guide id="3" orient="horz" pos="2160" userDrawn="1">
          <p15:clr>
            <a:srgbClr val="A4A3A4"/>
          </p15:clr>
        </p15:guide>
        <p15:guide id="4" orient="horz" pos="4161">
          <p15:clr>
            <a:srgbClr val="A4A3A4"/>
          </p15:clr>
        </p15:guide>
        <p15:guide id="6" orient="horz" pos="528" userDrawn="1">
          <p15:clr>
            <a:srgbClr val="A4A3A4"/>
          </p15:clr>
        </p15:guide>
        <p15:guide id="7" orient="horz" pos="384" userDrawn="1">
          <p15:clr>
            <a:srgbClr val="A4A3A4"/>
          </p15:clr>
        </p15:guide>
        <p15:guide id="8" pos="2880" userDrawn="1">
          <p15:clr>
            <a:srgbClr val="A4A3A4"/>
          </p15:clr>
        </p15:guide>
        <p15:guide id="9" pos="1800" userDrawn="1">
          <p15:clr>
            <a:srgbClr val="A4A3A4"/>
          </p15:clr>
        </p15:guide>
        <p15:guide id="11" pos="5760" userDrawn="1">
          <p15:clr>
            <a:srgbClr val="A4A3A4"/>
          </p15:clr>
        </p15:guide>
        <p15:guide id="12" pos="373">
          <p15:clr>
            <a:srgbClr val="A4A3A4"/>
          </p15:clr>
        </p15:guide>
        <p15:guide id="13" pos="1464" userDrawn="1">
          <p15:clr>
            <a:srgbClr val="A4A3A4"/>
          </p15:clr>
        </p15:guide>
        <p15:guide id="14" pos="3688">
          <p15:clr>
            <a:srgbClr val="A4A3A4"/>
          </p15:clr>
        </p15:guide>
        <p15:guide id="15" orient="horz" pos="936" userDrawn="1">
          <p15:clr>
            <a:srgbClr val="A4A3A4"/>
          </p15:clr>
        </p15:guide>
        <p15:guide id="16" orient="horz" pos="1440" userDrawn="1">
          <p15:clr>
            <a:srgbClr val="A4A3A4"/>
          </p15:clr>
        </p15:guide>
        <p15:guide id="17" orient="horz" pos="1248" userDrawn="1">
          <p15:clr>
            <a:srgbClr val="A4A3A4"/>
          </p15:clr>
        </p15:guide>
        <p15:guide id="18" pos="13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5">
          <p15:clr>
            <a:srgbClr val="A4A3A4"/>
          </p15:clr>
        </p15:guide>
        <p15:guide id="5" orient="horz" pos="2835">
          <p15:clr>
            <a:srgbClr val="A4A3A4"/>
          </p15:clr>
        </p15:guide>
        <p15:guide id="6" pos="2116">
          <p15:clr>
            <a:srgbClr val="A4A3A4"/>
          </p15:clr>
        </p15:guide>
        <p15:guide id="7" pos="2209">
          <p15:clr>
            <a:srgbClr val="A4A3A4"/>
          </p15:clr>
        </p15:guide>
        <p15:guide id="8" orient="horz" pos="3123">
          <p15:clr>
            <a:srgbClr val="A4A3A4"/>
          </p15:clr>
        </p15:guide>
        <p15:guide id="9" pos="2304">
          <p15:clr>
            <a:srgbClr val="A4A3A4"/>
          </p15:clr>
        </p15:guide>
        <p15:guide id="10" pos="24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a:srgbClr val="4463A0"/>
    <a:srgbClr val="ECF5FC"/>
    <a:srgbClr val="E4F0FA"/>
    <a:srgbClr val="E2EFF9"/>
    <a:srgbClr val="EBF0F7"/>
    <a:srgbClr val="DFEFF7"/>
    <a:srgbClr val="DFEFF6"/>
    <a:srgbClr val="EAF2C5"/>
    <a:srgbClr val="005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5" autoAdjust="0"/>
    <p:restoredTop sz="66941" autoAdjust="0"/>
  </p:normalViewPr>
  <p:slideViewPr>
    <p:cSldViewPr snapToGrid="0" showGuides="1">
      <p:cViewPr varScale="1">
        <p:scale>
          <a:sx n="80" d="100"/>
          <a:sy n="80" d="100"/>
        </p:scale>
        <p:origin x="3197" y="48"/>
      </p:cViewPr>
      <p:guideLst>
        <p:guide orient="horz" pos="2664"/>
        <p:guide orient="horz" pos="3192"/>
        <p:guide orient="horz" pos="2160"/>
        <p:guide orient="horz" pos="4161"/>
        <p:guide orient="horz" pos="528"/>
        <p:guide orient="horz" pos="384"/>
        <p:guide pos="2880"/>
        <p:guide pos="1800"/>
        <p:guide pos="5760"/>
        <p:guide pos="373"/>
        <p:guide pos="1464"/>
        <p:guide pos="3688"/>
        <p:guide orient="horz" pos="936"/>
        <p:guide orient="horz" pos="1440"/>
        <p:guide orient="horz" pos="1248"/>
        <p:guide pos="1320"/>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77" d="100"/>
          <a:sy n="77" d="100"/>
        </p:scale>
        <p:origin x="2040" y="114"/>
      </p:cViewPr>
      <p:guideLst>
        <p:guide orient="horz" pos="2928"/>
        <p:guide pos="2208"/>
        <p:guide orient="horz" pos="3024"/>
        <p:guide pos="2305"/>
        <p:guide orient="horz" pos="2835"/>
        <p:guide pos="2116"/>
        <p:guide pos="2209"/>
        <p:guide orient="horz" pos="3123"/>
        <p:guide pos="2304"/>
        <p:guide pos="24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43AEDF"/>
            </a:solidFill>
            <a:ln>
              <a:noFill/>
            </a:ln>
          </c:spPr>
          <c:dPt>
            <c:idx val="0"/>
            <c:bubble3D val="0"/>
            <c:spPr>
              <a:solidFill>
                <a:srgbClr val="B0D23F"/>
              </a:solidFill>
              <a:ln w="19050">
                <a:noFill/>
              </a:ln>
              <a:effectLst/>
            </c:spPr>
            <c:extLst>
              <c:ext xmlns:c16="http://schemas.microsoft.com/office/drawing/2014/chart" uri="{C3380CC4-5D6E-409C-BE32-E72D297353CC}">
                <c16:uniqueId val="{00000001-4F67-47BF-9224-F348A94CEAAE}"/>
              </c:ext>
            </c:extLst>
          </c:dPt>
          <c:dPt>
            <c:idx val="1"/>
            <c:bubble3D val="0"/>
            <c:spPr>
              <a:solidFill>
                <a:srgbClr val="43AEDF"/>
              </a:solidFill>
              <a:ln w="19050">
                <a:noFill/>
              </a:ln>
              <a:effectLst/>
            </c:spPr>
            <c:extLst>
              <c:ext xmlns:c16="http://schemas.microsoft.com/office/drawing/2014/chart" uri="{C3380CC4-5D6E-409C-BE32-E72D297353CC}">
                <c16:uniqueId val="{00000003-4F67-47BF-9224-F348A94CEAAE}"/>
              </c:ext>
            </c:extLst>
          </c:dPt>
          <c:dLbls>
            <c:dLbl>
              <c:idx val="0"/>
              <c:layout>
                <c:manualLayout>
                  <c:x val="-0.13794936078117856"/>
                  <c:y val="-6.69215672499099E-2"/>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005161"/>
                        </a:solidFill>
                        <a:latin typeface="+mn-lt"/>
                        <a:ea typeface="+mn-ea"/>
                        <a:cs typeface="+mn-cs"/>
                      </a:defRPr>
                    </a:pPr>
                    <a:r>
                      <a:rPr lang="en-US" sz="2400" dirty="0">
                        <a:solidFill>
                          <a:schemeClr val="bg1"/>
                        </a:solidFill>
                      </a:rPr>
                      <a:t>15%</a:t>
                    </a:r>
                    <a:endParaRPr lang="en-US" sz="240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00516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6592884211612797"/>
                      <c:h val="0.17740716310644999"/>
                    </c:manualLayout>
                  </c15:layout>
                </c:ext>
                <c:ext xmlns:c16="http://schemas.microsoft.com/office/drawing/2014/chart" uri="{C3380CC4-5D6E-409C-BE32-E72D297353CC}">
                  <c16:uniqueId val="{00000001-4F67-47BF-9224-F348A94CEAAE}"/>
                </c:ext>
              </c:extLst>
            </c:dLbl>
            <c:dLbl>
              <c:idx val="1"/>
              <c:layout>
                <c:manualLayout>
                  <c:x val="0.24352005373687299"/>
                  <c:y val="-3.03924822037582E-2"/>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r>
                      <a:rPr lang="en-US" sz="2400" dirty="0"/>
                      <a:t>85%</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07895729305302"/>
                      <c:h val="0.31058792975646998"/>
                    </c:manualLayout>
                  </c15:layout>
                </c:ext>
                <c:ext xmlns:c16="http://schemas.microsoft.com/office/drawing/2014/chart" uri="{C3380CC4-5D6E-409C-BE32-E72D297353CC}">
                  <c16:uniqueId val="{00000003-4F67-47BF-9224-F348A94CEAA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4F67-47BF-9224-F348A94CEAAE}"/>
            </c:ext>
          </c:extLst>
        </c:ser>
        <c:dLbls>
          <c:showLegendKey val="0"/>
          <c:showVal val="0"/>
          <c:showCatName val="0"/>
          <c:showSerName val="0"/>
          <c:showPercent val="0"/>
          <c:showBubbleSize val="0"/>
          <c:showLeaderLines val="1"/>
        </c:dLbls>
        <c:firstSliceAng val="76"/>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115231" y="8800305"/>
            <a:ext cx="5084753" cy="480387"/>
          </a:xfrm>
          <a:prstGeom prst="rect">
            <a:avLst/>
          </a:prstGeom>
        </p:spPr>
        <p:txBody>
          <a:bodyPr vert="horz" lIns="94738" tIns="47371" rIns="94738" bIns="47371" rtlCol="0" anchor="ctr"/>
          <a:lstStyle>
            <a:lvl1pPr algn="l">
              <a:defRPr sz="1200"/>
            </a:lvl1pPr>
          </a:lstStyle>
          <a:p>
            <a:pPr algn="ctr"/>
            <a:r>
              <a:rPr lang="en-US" b="1" dirty="0"/>
              <a:t>For producer use only. Not for use with the public.</a:t>
            </a:r>
          </a:p>
        </p:txBody>
      </p:sp>
      <p:sp>
        <p:nvSpPr>
          <p:cNvPr id="5" name="Slide Number Placeholder 4"/>
          <p:cNvSpPr>
            <a:spLocks noGrp="1"/>
          </p:cNvSpPr>
          <p:nvPr>
            <p:ph type="sldNum" sz="quarter" idx="3"/>
          </p:nvPr>
        </p:nvSpPr>
        <p:spPr>
          <a:xfrm>
            <a:off x="2072311" y="9120818"/>
            <a:ext cx="3170584" cy="480387"/>
          </a:xfrm>
          <a:prstGeom prst="rect">
            <a:avLst/>
          </a:prstGeom>
        </p:spPr>
        <p:txBody>
          <a:bodyPr vert="horz" lIns="94738" tIns="47371" rIns="94738" bIns="47371" rtlCol="0" anchor="ctr"/>
          <a:lstStyle>
            <a:lvl1pPr algn="r">
              <a:defRPr sz="1200"/>
            </a:lvl1pPr>
          </a:lstStyle>
          <a:p>
            <a:pPr algn="ctr"/>
            <a:fld id="{E8971AD2-5F4E-459A-B9E6-25C934532EA0}" type="slidenum">
              <a:rPr lang="en-US" b="1" smtClean="0"/>
              <a:pPr algn="ctr"/>
              <a:t>‹#›</a:t>
            </a:fld>
            <a:endParaRPr lang="en-US" b="1" dirty="0"/>
          </a:p>
        </p:txBody>
      </p:sp>
    </p:spTree>
    <p:extLst>
      <p:ext uri="{BB962C8B-B14F-4D97-AF65-F5344CB8AC3E}">
        <p14:creationId xmlns:p14="http://schemas.microsoft.com/office/powerpoint/2010/main" val="2004032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1563" y="150813"/>
            <a:ext cx="5172075" cy="3878262"/>
          </a:xfrm>
          <a:prstGeom prst="rect">
            <a:avLst/>
          </a:prstGeom>
          <a:noFill/>
          <a:ln w="12700">
            <a:solidFill>
              <a:prstClr val="black"/>
            </a:solidFill>
          </a:ln>
        </p:spPr>
        <p:txBody>
          <a:bodyPr vert="horz" lIns="96539" tIns="48271" rIns="96539" bIns="48271" rtlCol="0" anchor="ctr"/>
          <a:lstStyle/>
          <a:p>
            <a:endParaRPr lang="en-US" dirty="0"/>
          </a:p>
        </p:txBody>
      </p:sp>
      <p:sp>
        <p:nvSpPr>
          <p:cNvPr id="5" name="Notes Placeholder 4"/>
          <p:cNvSpPr>
            <a:spLocks noGrp="1"/>
          </p:cNvSpPr>
          <p:nvPr>
            <p:ph type="body" sz="quarter" idx="3"/>
          </p:nvPr>
        </p:nvSpPr>
        <p:spPr>
          <a:xfrm>
            <a:off x="337049" y="4183968"/>
            <a:ext cx="6641119" cy="4648874"/>
          </a:xfrm>
          <a:prstGeom prst="rect">
            <a:avLst/>
          </a:prstGeom>
        </p:spPr>
        <p:txBody>
          <a:bodyPr vert="horz" lIns="96539" tIns="48271" rIns="96539" bIns="4827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920874" y="9119475"/>
            <a:ext cx="4711157" cy="480060"/>
          </a:xfrm>
          <a:prstGeom prst="rect">
            <a:avLst/>
          </a:prstGeom>
        </p:spPr>
        <p:txBody>
          <a:bodyPr vert="horz" lIns="96539" tIns="48271" rIns="96539" bIns="48271" rtlCol="0" anchor="ctr"/>
          <a:lstStyle>
            <a:lvl1pPr algn="r">
              <a:defRPr sz="1200" b="1">
                <a:latin typeface="Calibri" pitchFamily="34" charset="0"/>
              </a:defRPr>
            </a:lvl1pPr>
          </a:lstStyle>
          <a:p>
            <a:r>
              <a:rPr lang="en-US" dirty="0"/>
              <a:t>For producer use only. Not for use with the public.</a:t>
            </a:r>
          </a:p>
        </p:txBody>
      </p:sp>
      <p:sp>
        <p:nvSpPr>
          <p:cNvPr id="7" name="Slide Number Placeholder 6"/>
          <p:cNvSpPr>
            <a:spLocks noGrp="1"/>
          </p:cNvSpPr>
          <p:nvPr>
            <p:ph type="sldNum" sz="quarter" idx="5"/>
          </p:nvPr>
        </p:nvSpPr>
        <p:spPr>
          <a:xfrm>
            <a:off x="6507158" y="9119475"/>
            <a:ext cx="720398" cy="480060"/>
          </a:xfrm>
          <a:prstGeom prst="rect">
            <a:avLst/>
          </a:prstGeom>
        </p:spPr>
        <p:txBody>
          <a:bodyPr vert="horz" lIns="96539" tIns="48271" rIns="96539" bIns="48271" rtlCol="0" anchor="ctr"/>
          <a:lstStyle>
            <a:lvl1pPr algn="r">
              <a:defRPr sz="1200" b="1">
                <a:latin typeface="Calibri" pitchFamily="34" charset="0"/>
              </a:defRPr>
            </a:lvl1pPr>
          </a:lstStyle>
          <a:p>
            <a:fld id="{778967DD-A84D-4D49-86D9-234855CD897A}" type="slidenum">
              <a:rPr lang="en-US" smtClean="0"/>
              <a:pPr/>
              <a:t>‹#›</a:t>
            </a:fld>
            <a:endParaRPr lang="en-US" dirty="0"/>
          </a:p>
        </p:txBody>
      </p:sp>
      <p:pic>
        <p:nvPicPr>
          <p:cNvPr id="8" name="Picture 7" descr="PLVert_PMS_012407.png"/>
          <p:cNvPicPr>
            <a:picLocks noChangeAspect="1"/>
          </p:cNvPicPr>
          <p:nvPr/>
        </p:nvPicPr>
        <p:blipFill>
          <a:blip r:embed="rId2"/>
          <a:stretch>
            <a:fillRect/>
          </a:stretch>
        </p:blipFill>
        <p:spPr>
          <a:xfrm>
            <a:off x="252429" y="8894033"/>
            <a:ext cx="1174151" cy="577057"/>
          </a:xfrm>
          <a:prstGeom prst="rect">
            <a:avLst/>
          </a:prstGeom>
        </p:spPr>
      </p:pic>
    </p:spTree>
    <p:extLst>
      <p:ext uri="{BB962C8B-B14F-4D97-AF65-F5344CB8AC3E}">
        <p14:creationId xmlns:p14="http://schemas.microsoft.com/office/powerpoint/2010/main" val="7719054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1pPr>
    <a:lvl2pPr marL="341313" indent="-225425" algn="l" defTabSz="914400" rtl="0" eaLnBrk="1" latinLnBrk="0" hangingPunct="1">
      <a:lnSpc>
        <a:spcPct val="90000"/>
      </a:lnSpc>
      <a:spcBef>
        <a:spcPts val="600"/>
      </a:spcBef>
      <a:buFont typeface="Arial" pitchFamily="34" charset="0"/>
      <a:buChar char="•"/>
      <a:defRPr sz="1200" kern="1200">
        <a:solidFill>
          <a:schemeClr val="tx1"/>
        </a:solidFill>
        <a:latin typeface="Arial Narrow" pitchFamily="34" charset="0"/>
        <a:ea typeface="+mn-ea"/>
        <a:cs typeface="+mn-cs"/>
      </a:defRPr>
    </a:lvl2pPr>
    <a:lvl3pPr marL="688975" indent="-225425" algn="l" defTabSz="914400" rtl="0" eaLnBrk="1" latinLnBrk="0" hangingPunct="1">
      <a:lnSpc>
        <a:spcPct val="90000"/>
      </a:lnSpc>
      <a:spcBef>
        <a:spcPts val="600"/>
      </a:spcBef>
      <a:buFont typeface="Arial Narrow" pitchFamily="34" charset="0"/>
      <a:buChar char="–"/>
      <a:defRPr sz="1200" kern="1200">
        <a:solidFill>
          <a:schemeClr val="tx1"/>
        </a:solidFill>
        <a:latin typeface="Arial Narrow" pitchFamily="34" charset="0"/>
        <a:ea typeface="+mn-ea"/>
        <a:cs typeface="+mn-cs"/>
      </a:defRPr>
    </a:lvl3pPr>
    <a:lvl4pPr marL="137160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4pPr>
    <a:lvl5pPr marL="182880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a:xfrm>
            <a:off x="175880" y="4183968"/>
            <a:ext cx="6963456" cy="4648874"/>
          </a:xfrm>
        </p:spPr>
        <p:txBody>
          <a:bodyPr>
            <a:normAutofit/>
          </a:bodyPr>
          <a:lstStyle/>
          <a:p>
            <a:r>
              <a:rPr lang="en-US" dirty="0"/>
              <a:t>Welcome… and thank you for being here today.</a:t>
            </a:r>
            <a:r>
              <a:rPr lang="en-US" baseline="0" dirty="0"/>
              <a:t> </a:t>
            </a:r>
            <a:r>
              <a:rPr lang="en-US" dirty="0"/>
              <a:t>My name is ________________  from ______________. </a:t>
            </a:r>
          </a:p>
          <a:p>
            <a:r>
              <a:rPr lang="en-US" dirty="0"/>
              <a:t>The purpose of this discussion is to help you learn about an option for generating guaranteed retirement income at a future date: a deferred income annuity, specifically, the Pacific Secure Income product from Pacific Life.</a:t>
            </a:r>
          </a:p>
          <a:p>
            <a:r>
              <a:rPr lang="en-US" dirty="0"/>
              <a:t>We’ll review three topics today. First, I’ll introduce Pacific Life, the company that issues Pacific Secure Income, and discuss its financial strength and ratings. Then, I’ll talk about what a deferred income annuity is, and how it might suit some of your retirement income needs. And finally, I’ll explain how Pacific Secure Income can help provide customizable and flexible income—key benefits when generating guaranteed retirement income. </a:t>
            </a:r>
          </a:p>
        </p:txBody>
      </p:sp>
      <p:sp>
        <p:nvSpPr>
          <p:cNvPr id="5" name="Slide Number Placeholder 4"/>
          <p:cNvSpPr>
            <a:spLocks noGrp="1"/>
          </p:cNvSpPr>
          <p:nvPr>
            <p:ph type="sldNum" sz="quarter" idx="11"/>
          </p:nvPr>
        </p:nvSpPr>
        <p:spPr/>
        <p:txBody>
          <a:bodyPr/>
          <a:lstStyle/>
          <a:p>
            <a:fld id="{778967DD-A84D-4D49-86D9-234855CD897A}" type="slidenum">
              <a:rPr lang="en-US" smtClean="0"/>
              <a:pPr/>
              <a:t>1</a:t>
            </a:fld>
            <a:endParaRPr lang="en-US" dirty="0"/>
          </a:p>
        </p:txBody>
      </p:sp>
    </p:spTree>
    <p:extLst>
      <p:ext uri="{BB962C8B-B14F-4D97-AF65-F5344CB8AC3E}">
        <p14:creationId xmlns:p14="http://schemas.microsoft.com/office/powerpoint/2010/main" val="318584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The annuity income options shown on the slide are available through Pacific Secure Income, subject to state and firm</a:t>
            </a:r>
            <a:r>
              <a:rPr lang="en-US" baseline="0" dirty="0"/>
              <a:t> availability</a:t>
            </a:r>
            <a:r>
              <a:rPr lang="en-US" dirty="0"/>
              <a:t>. </a:t>
            </a:r>
          </a:p>
          <a:p>
            <a:pPr marL="177845" indent="-177845">
              <a:buFont typeface="Arial" panose="020B0604020202020204" pitchFamily="34" charset="0"/>
              <a:buChar char="•"/>
            </a:pPr>
            <a:r>
              <a:rPr lang="en-US" dirty="0"/>
              <a:t>Period Certain up to 30 years</a:t>
            </a:r>
            <a:r>
              <a:rPr lang="en-US" baseline="30000" dirty="0"/>
              <a:t>1, 2</a:t>
            </a:r>
          </a:p>
          <a:p>
            <a:pPr marL="177845" indent="-177845">
              <a:buFont typeface="Arial" panose="020B0604020202020204" pitchFamily="34" charset="0"/>
              <a:buChar char="•"/>
            </a:pPr>
            <a:r>
              <a:rPr lang="en-US" dirty="0"/>
              <a:t>Life Only</a:t>
            </a:r>
          </a:p>
          <a:p>
            <a:pPr marL="177845" indent="-177845">
              <a:buFont typeface="Arial" panose="020B0604020202020204" pitchFamily="34" charset="0"/>
              <a:buChar char="•"/>
            </a:pPr>
            <a:r>
              <a:rPr lang="en-US" dirty="0"/>
              <a:t>Life Only with 100% Return of Purchase Payments Death Benefit</a:t>
            </a:r>
          </a:p>
          <a:p>
            <a:pPr marL="177845" indent="-177845">
              <a:buFont typeface="Arial" panose="020B0604020202020204" pitchFamily="34" charset="0"/>
              <a:buChar char="•"/>
            </a:pPr>
            <a:r>
              <a:rPr lang="en-US" dirty="0"/>
              <a:t>Life with Period Certain up to 30 years</a:t>
            </a:r>
            <a:r>
              <a:rPr lang="en-US" baseline="30000" dirty="0"/>
              <a:t>1, 2</a:t>
            </a:r>
            <a:endParaRPr lang="en-US" dirty="0"/>
          </a:p>
          <a:p>
            <a:pPr marL="177845" indent="-177845">
              <a:buFont typeface="Arial" panose="020B0604020202020204" pitchFamily="34" charset="0"/>
              <a:buChar char="•"/>
            </a:pPr>
            <a:r>
              <a:rPr lang="en-US" dirty="0"/>
              <a:t>Life with Cash Refund</a:t>
            </a:r>
          </a:p>
          <a:p>
            <a:pPr marL="177845" indent="-177845">
              <a:buFont typeface="Arial" panose="020B0604020202020204" pitchFamily="34" charset="0"/>
              <a:buChar char="•"/>
            </a:pPr>
            <a:r>
              <a:rPr lang="en-US" dirty="0"/>
              <a:t>Life with Installment Refund</a:t>
            </a:r>
            <a:r>
              <a:rPr lang="en-US" baseline="30000" dirty="0"/>
              <a:t>2,3</a:t>
            </a:r>
          </a:p>
          <a:p>
            <a:pPr defTabSz="948229">
              <a:defRPr/>
            </a:pPr>
            <a:r>
              <a:rPr lang="en-US" dirty="0"/>
              <a:t>The annuity income options determine how income payments are distributed when the annuitant is living, and also what happens to any remaining guaranteed income upon the annuitant’s death if death occurs </a:t>
            </a:r>
            <a:r>
              <a:rPr lang="en-US" i="1" dirty="0"/>
              <a:t>after</a:t>
            </a:r>
            <a:r>
              <a:rPr lang="en-US" dirty="0"/>
              <a:t> income payments have begun. We’ll talk about what happens if</a:t>
            </a:r>
            <a:r>
              <a:rPr lang="en-US" baseline="0" dirty="0"/>
              <a:t> death occurs </a:t>
            </a:r>
            <a:r>
              <a:rPr lang="en-US" i="1" baseline="0" dirty="0"/>
              <a:t>before</a:t>
            </a:r>
            <a:r>
              <a:rPr lang="en-US" baseline="0" dirty="0"/>
              <a:t> income payments begin in a moment. </a:t>
            </a:r>
          </a:p>
          <a:p>
            <a:r>
              <a:rPr lang="en-US" dirty="0"/>
              <a:t>Your financial professional can give you more information about each option and help guide you in making your selection. </a:t>
            </a:r>
          </a:p>
          <a:p>
            <a:endParaRPr lang="en-US" dirty="0"/>
          </a:p>
          <a:p>
            <a:r>
              <a:rPr lang="en-US" sz="1000" baseline="30000" dirty="0"/>
              <a:t>1</a:t>
            </a:r>
            <a:r>
              <a:rPr lang="en-US" sz="1000" dirty="0"/>
              <a:t>For qualified contracts, the maximum length of time for the Period Certain options may be less than 10 years, if necessary, to comply with required minimum distribution (RMD) regulations for annuities stipulated in the Setting Every Community Up for Retirement Enhancement (SECURE) Act.</a:t>
            </a:r>
          </a:p>
          <a:p>
            <a:r>
              <a:rPr lang="en-US" sz="1000" baseline="30000" dirty="0"/>
              <a:t>2</a:t>
            </a:r>
            <a:r>
              <a:rPr lang="en-US" sz="1000" dirty="0"/>
              <a:t>Not available with a QLAC.</a:t>
            </a:r>
          </a:p>
          <a:p>
            <a:r>
              <a:rPr lang="en-US" sz="1000" baseline="30000" dirty="0"/>
              <a:t>3</a:t>
            </a:r>
            <a:r>
              <a:rPr lang="en-US" sz="1000" dirty="0"/>
              <a:t>Not available on qualified contracts.</a:t>
            </a:r>
          </a:p>
        </p:txBody>
      </p:sp>
      <p:sp>
        <p:nvSpPr>
          <p:cNvPr id="5" name="Slide Number Placeholder 4"/>
          <p:cNvSpPr>
            <a:spLocks noGrp="1"/>
          </p:cNvSpPr>
          <p:nvPr>
            <p:ph type="sldNum" sz="quarter" idx="11"/>
          </p:nvPr>
        </p:nvSpPr>
        <p:spPr/>
        <p:txBody>
          <a:bodyPr/>
          <a:lstStyle/>
          <a:p>
            <a:fld id="{778967DD-A84D-4D49-86D9-234855CD897A}" type="slidenum">
              <a:rPr lang="en-US" smtClean="0"/>
              <a:pPr/>
              <a:t>10</a:t>
            </a:fld>
            <a:endParaRPr lang="en-US" dirty="0"/>
          </a:p>
        </p:txBody>
      </p:sp>
    </p:spTree>
    <p:extLst>
      <p:ext uri="{BB962C8B-B14F-4D97-AF65-F5344CB8AC3E}">
        <p14:creationId xmlns:p14="http://schemas.microsoft.com/office/powerpoint/2010/main" val="362702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With the exception of the Period Certain option, all the annuity</a:t>
            </a:r>
            <a:r>
              <a:rPr lang="en-US" baseline="0" dirty="0"/>
              <a:t> income options discussed on the previous page are offered as a</a:t>
            </a:r>
            <a:r>
              <a:rPr lang="en-US" dirty="0"/>
              <a:t> Joint Life or Joint and Survivor Life option</a:t>
            </a:r>
            <a:r>
              <a:rPr lang="en-US" baseline="0" dirty="0"/>
              <a:t> </a:t>
            </a:r>
            <a:r>
              <a:rPr lang="en-US" dirty="0"/>
              <a:t>if you need income to last throughout the lives of you and your </a:t>
            </a:r>
            <a:r>
              <a:rPr lang="en-US"/>
              <a:t>spouse.</a:t>
            </a:r>
          </a:p>
          <a:p>
            <a:r>
              <a:rPr lang="en-US"/>
              <a:t>When </a:t>
            </a:r>
            <a:r>
              <a:rPr lang="en-US" dirty="0"/>
              <a:t>you structure your contract, you can decide what happens to your income payments when one annuitant passes away. If you elect the benefit reduction option, you can receive more income while both annuitants are living. Payments can be reduced upon either annuitant’s death (with the Joint Life options) or upon just one person’s death (Joint and Survivor Life options). </a:t>
            </a:r>
          </a:p>
          <a:p>
            <a:r>
              <a:rPr lang="en-US" dirty="0"/>
              <a:t>Please note, joint owners and joint annuitants must be spouses. </a:t>
            </a:r>
          </a:p>
          <a:p>
            <a:endParaRPr lang="en-US" dirty="0"/>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11</a:t>
            </a:fld>
            <a:endParaRPr lang="en-US" dirty="0"/>
          </a:p>
        </p:txBody>
      </p:sp>
    </p:spTree>
    <p:extLst>
      <p:ext uri="{BB962C8B-B14F-4D97-AF65-F5344CB8AC3E}">
        <p14:creationId xmlns:p14="http://schemas.microsoft.com/office/powerpoint/2010/main" val="63932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Another way Pacific Secure Income gives you the opportunity to create the income you need is through the Inflation Protection Option.</a:t>
            </a:r>
          </a:p>
          <a:p>
            <a:pPr marL="177845" indent="-177845">
              <a:buFont typeface="Arial" panose="020B0604020202020204" pitchFamily="34" charset="0"/>
              <a:buChar char="•"/>
            </a:pPr>
            <a:r>
              <a:rPr lang="en-US" dirty="0"/>
              <a:t>Over time, the effects of inflation can erode the value of savings and ultimately reduce your purchasing power. By electing the Inflation Protection Option at contract issue, your income payments will automatically increase every year.</a:t>
            </a:r>
          </a:p>
          <a:p>
            <a:pPr marL="177845" indent="-177845">
              <a:buFont typeface="Arial" panose="020B0604020202020204" pitchFamily="34" charset="0"/>
              <a:buChar char="•"/>
            </a:pPr>
            <a:r>
              <a:rPr lang="en-US" dirty="0"/>
              <a:t>You can choose an increase of 2%, 3%, or 4% each year. The annual increase starts after your annuity income payments begin. </a:t>
            </a:r>
          </a:p>
          <a:p>
            <a:pPr marL="0" lvl="1">
              <a:buNone/>
            </a:pPr>
            <a:r>
              <a:rPr lang="en-US" dirty="0"/>
              <a:t>Keep in mind, this option</a:t>
            </a:r>
            <a:r>
              <a:rPr lang="en-US" baseline="0" dirty="0"/>
              <a:t> can be elected only at contract issue. The annual increase begins after your Annuity Payment Start Date. Once you elect this at contract issue, you cannot change it. </a:t>
            </a:r>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12</a:t>
            </a:fld>
            <a:endParaRPr lang="en-US" dirty="0"/>
          </a:p>
        </p:txBody>
      </p:sp>
    </p:spTree>
    <p:extLst>
      <p:ext uri="{BB962C8B-B14F-4D97-AF65-F5344CB8AC3E}">
        <p14:creationId xmlns:p14="http://schemas.microsoft.com/office/powerpoint/2010/main" val="225257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p:cNvSpPr>
            <a:spLocks noGrp="1"/>
          </p:cNvSpPr>
          <p:nvPr>
            <p:ph type="body" idx="1"/>
          </p:nvPr>
        </p:nvSpPr>
        <p:spPr/>
        <p:txBody>
          <a:bodyPr/>
          <a:lstStyle/>
          <a:p>
            <a:r>
              <a:rPr lang="en-US" dirty="0"/>
              <a:t>Finally, Pacific Secure Income offers you flexibility for life’s changing circumstances. </a:t>
            </a:r>
          </a:p>
          <a:p>
            <a:r>
              <a:rPr lang="en-US" dirty="0"/>
              <a:t>If you need income sooner than you planned, you have the option to advance your Annuity Payment Start Date—the day when income payments are scheduled to begin—up to five years. Or, if you don’t need income as quickly as anticipated, you can defer your Annuity Payment Start Date up to five years. </a:t>
            </a:r>
          </a:p>
          <a:p>
            <a:r>
              <a:rPr lang="en-US" dirty="0"/>
              <a:t>After you begin taking income, there are a couple of features available that allow you to access larger portions of your income payments, which can also help you address any unforeseen needs. </a:t>
            </a:r>
          </a:p>
          <a:p>
            <a:r>
              <a:rPr lang="en-US" dirty="0"/>
              <a:t>Let’s take a look at these features in more depth. </a:t>
            </a:r>
          </a:p>
          <a:p>
            <a:r>
              <a:rPr lang="en-US" dirty="0"/>
              <a:t>All options and features are subject to state and firm availability and variations. </a:t>
            </a:r>
          </a:p>
        </p:txBody>
      </p:sp>
      <p:sp>
        <p:nvSpPr>
          <p:cNvPr id="32772" name="Slide Number Placeholder 3"/>
          <p:cNvSpPr>
            <a:spLocks noGrp="1"/>
          </p:cNvSpPr>
          <p:nvPr>
            <p:ph type="sldNum" sz="quarter" idx="5"/>
          </p:nvPr>
        </p:nvSpPr>
        <p:spPr/>
        <p:txBody>
          <a:bodyPr/>
          <a:lstStyle/>
          <a:p>
            <a:fld id="{8206738A-A97E-494E-AC97-8A7868A2170C}" type="slidenum">
              <a:rPr lang="en-US" smtClean="0"/>
              <a:pPr/>
              <a:t>13</a:t>
            </a:fld>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78314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Prior to receiving income payments, you have a one-time opportunity to adjust the date</a:t>
            </a:r>
            <a:r>
              <a:rPr lang="en-US" baseline="0" dirty="0"/>
              <a:t> you want to </a:t>
            </a:r>
            <a:r>
              <a:rPr lang="en-US" dirty="0"/>
              <a:t>begin</a:t>
            </a:r>
            <a:r>
              <a:rPr lang="en-US" baseline="0" dirty="0"/>
              <a:t> taking income</a:t>
            </a:r>
            <a:r>
              <a:rPr lang="en-US" dirty="0"/>
              <a:t> by using the Annuity Payment Start Date Adjustment feature. This feature allows you to advance or defer your Annuity Payment Start Date by up to five years in either direction. </a:t>
            </a:r>
          </a:p>
          <a:p>
            <a:r>
              <a:rPr lang="en-US" dirty="0"/>
              <a:t>Changing your Annuity Payment Start Date will adjust the amount of your income payments. The longer you defer taking income, the higher your income payment amount will be. If you begin taking income sooner, your income payment will be less. You can contact Pacific Life to determine the exact amount your income payments will be. </a:t>
            </a:r>
          </a:p>
          <a:p>
            <a:r>
              <a:rPr lang="en-US" dirty="0"/>
              <a:t>The Annuity Payment Start Date cannot be advanced any sooner than 13 months after contract issue or the most recent purchase payment, and may not be deferred any later than 30 years after contract issue. </a:t>
            </a:r>
          </a:p>
          <a:p>
            <a:pPr defTabSz="948090"/>
            <a:r>
              <a:rPr lang="en-US" dirty="0"/>
              <a:t>This feature is not available with the Life Only, Joint Life Only, Joint and Survivor Life Only, or Period Certain income options. Subject to state and firm availability. Please note, this feature is not available in Connecticut or New York.</a:t>
            </a:r>
          </a:p>
          <a:p>
            <a:r>
              <a:rPr lang="en-US" dirty="0"/>
              <a:t>For qualified contracts, the payment start date may not exceed age 72</a:t>
            </a:r>
            <a:r>
              <a:rPr lang="en-US" baseline="0" dirty="0"/>
              <a:t> (</a:t>
            </a:r>
            <a:r>
              <a:rPr lang="en-US" dirty="0"/>
              <a:t>age 85 for a QLAC), and for nonqualified contracts (including Roth IRAs), the payment</a:t>
            </a:r>
            <a:r>
              <a:rPr lang="en-US" baseline="0" dirty="0"/>
              <a:t> start date </a:t>
            </a:r>
            <a:r>
              <a:rPr lang="en-US" dirty="0"/>
              <a:t>may not exceed age 90. </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14</a:t>
            </a:fld>
            <a:endParaRPr lang="en-US" dirty="0"/>
          </a:p>
        </p:txBody>
      </p:sp>
    </p:spTree>
    <p:extLst>
      <p:ext uri="{BB962C8B-B14F-4D97-AF65-F5344CB8AC3E}">
        <p14:creationId xmlns:p14="http://schemas.microsoft.com/office/powerpoint/2010/main" val="15718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After annuity income payments begin, Pacific Secure Income offers two ways to access a larger portion of your income payments, subject to state and firm availability. Keep in mind, these features are available only </a:t>
            </a:r>
            <a:r>
              <a:rPr lang="en-US" b="1" dirty="0"/>
              <a:t>after</a:t>
            </a:r>
            <a:r>
              <a:rPr lang="en-US" dirty="0"/>
              <a:t> you begin taking income. </a:t>
            </a:r>
          </a:p>
          <a:p>
            <a:r>
              <a:rPr lang="en-US" dirty="0"/>
              <a:t>The first way to access a larger portion of your income payments is through the Income Payment Acceleration feature. With this feature, if you have chosen to receive monthly annuity income payments, you may request an amount equal to three or six times your normal monthly payment. (For qualified contracts, the payment</a:t>
            </a:r>
            <a:r>
              <a:rPr lang="en-US" baseline="0" dirty="0"/>
              <a:t> acceleration period must be in the same tax year). </a:t>
            </a:r>
            <a:endParaRPr lang="en-US" dirty="0"/>
          </a:p>
          <a:p>
            <a:r>
              <a:rPr lang="en-US" dirty="0"/>
              <a:t>Your normal monthly income payments would resume in the fourth or seventh month, </a:t>
            </a:r>
            <a:r>
              <a:rPr lang="en-US" sz="1200" kern="1200" dirty="0">
                <a:solidFill>
                  <a:schemeClr val="tx1"/>
                </a:solidFill>
                <a:latin typeface="Arial Narrow" pitchFamily="34" charset="0"/>
                <a:ea typeface="+mn-ea"/>
                <a:cs typeface="+mn-cs"/>
              </a:rPr>
              <a:t>respectively. After using this feature, you must receive at least one normal monthly income payment before you may use the feature again. Also, there is a six-month waiting period after using this feature before you may make a withdrawal.</a:t>
            </a:r>
            <a:endParaRPr lang="en-US" dirty="0"/>
          </a:p>
          <a:p>
            <a:r>
              <a:rPr lang="en-US" dirty="0"/>
              <a:t>This feature may be used at or after reaching age 59½, and may be utilized up to a maximum of two </a:t>
            </a:r>
            <a:r>
              <a:rPr lang="en-US" sz="1200" kern="1200" dirty="0">
                <a:solidFill>
                  <a:schemeClr val="tx1"/>
                </a:solidFill>
                <a:latin typeface="Arial Narrow" pitchFamily="34" charset="0"/>
                <a:ea typeface="+mn-ea"/>
                <a:cs typeface="+mn-cs"/>
              </a:rPr>
              <a:t>times. Subject to state and firm availability. Please note, this feature is not available with QLAC or in Missouri. </a:t>
            </a:r>
          </a:p>
        </p:txBody>
      </p:sp>
      <p:sp>
        <p:nvSpPr>
          <p:cNvPr id="5" name="Slide Number Placeholder 4"/>
          <p:cNvSpPr>
            <a:spLocks noGrp="1"/>
          </p:cNvSpPr>
          <p:nvPr>
            <p:ph type="sldNum" sz="quarter" idx="11"/>
          </p:nvPr>
        </p:nvSpPr>
        <p:spPr/>
        <p:txBody>
          <a:bodyPr/>
          <a:lstStyle/>
          <a:p>
            <a:fld id="{778967DD-A84D-4D49-86D9-234855CD897A}" type="slidenum">
              <a:rPr lang="en-US" smtClean="0"/>
              <a:pPr/>
              <a:t>15</a:t>
            </a:fld>
            <a:endParaRPr lang="en-US" dirty="0"/>
          </a:p>
        </p:txBody>
      </p:sp>
    </p:spTree>
    <p:extLst>
      <p:ext uri="{BB962C8B-B14F-4D97-AF65-F5344CB8AC3E}">
        <p14:creationId xmlns:p14="http://schemas.microsoft.com/office/powerpoint/2010/main" val="390179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This chart demonstrates the way the Income Payment Acceleration feature works. It assumes your normal monthly income payment is $1,000 and shows a payment acceleration of three months. </a:t>
            </a:r>
          </a:p>
        </p:txBody>
      </p:sp>
      <p:sp>
        <p:nvSpPr>
          <p:cNvPr id="5" name="Slide Number Placeholder 4"/>
          <p:cNvSpPr>
            <a:spLocks noGrp="1"/>
          </p:cNvSpPr>
          <p:nvPr>
            <p:ph type="sldNum" sz="quarter" idx="11"/>
          </p:nvPr>
        </p:nvSpPr>
        <p:spPr/>
        <p:txBody>
          <a:bodyPr/>
          <a:lstStyle/>
          <a:p>
            <a:fld id="{778967DD-A84D-4D49-86D9-234855CD897A}" type="slidenum">
              <a:rPr lang="en-US" smtClean="0"/>
              <a:pPr/>
              <a:t>16</a:t>
            </a:fld>
            <a:endParaRPr lang="en-US" dirty="0"/>
          </a:p>
        </p:txBody>
      </p:sp>
    </p:spTree>
    <p:extLst>
      <p:ext uri="{BB962C8B-B14F-4D97-AF65-F5344CB8AC3E}">
        <p14:creationId xmlns:p14="http://schemas.microsoft.com/office/powerpoint/2010/main" val="270836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Another way to access additional amounts is to make a withdrawal. To reiterate, this is</a:t>
            </a:r>
            <a:r>
              <a:rPr lang="en-US" baseline="0" dirty="0"/>
              <a:t> </a:t>
            </a:r>
            <a:r>
              <a:rPr lang="en-US" dirty="0"/>
              <a:t>available only after annuity income payments begin and is subject to state and firm</a:t>
            </a:r>
            <a:r>
              <a:rPr lang="en-US" baseline="0" dirty="0"/>
              <a:t> availability</a:t>
            </a:r>
            <a:r>
              <a:rPr lang="en-US" dirty="0"/>
              <a:t>. </a:t>
            </a:r>
          </a:p>
          <a:p>
            <a:r>
              <a:rPr lang="en-US" dirty="0"/>
              <a:t>You may withdraw up to 100% of your remaining guaranteed income payments as a lump sum. There is no limit to the amount of withdrawal requests you can make. </a:t>
            </a:r>
          </a:p>
          <a:p>
            <a:r>
              <a:rPr lang="en-US" dirty="0"/>
              <a:t>You must be age 59½ or older to make a withdrawal, and there is a six-month waiting period before you can make a withdrawal request if you have used the Income Payment Acceleration option or the Annuity Payment Start Date Adjustment feature. </a:t>
            </a:r>
          </a:p>
          <a:p>
            <a:r>
              <a:rPr lang="en-US" dirty="0"/>
              <a:t>Withdrawals are not available with the Life Only, Joint Life Only, or Joint and Survivor Life Only income options, or</a:t>
            </a:r>
            <a:r>
              <a:rPr lang="en-US" baseline="0" dirty="0"/>
              <a:t> any of the Life Only with 100% Return of Purchase Payment options,</a:t>
            </a:r>
            <a:r>
              <a:rPr lang="en-US" dirty="0"/>
              <a:t> and are subject to state availability.</a:t>
            </a:r>
          </a:p>
          <a:p>
            <a:r>
              <a:rPr lang="en-US" dirty="0"/>
              <a:t>Making a withdrawal will lower or may stop your remaining guaranteed income payments. However, if you are still living at the end of the period when your guaranteed income payments would have stopped, Pacific Life will resume making payments until your death.</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17</a:t>
            </a:fld>
            <a:endParaRPr lang="en-US" dirty="0"/>
          </a:p>
        </p:txBody>
      </p:sp>
    </p:spTree>
    <p:extLst>
      <p:ext uri="{BB962C8B-B14F-4D97-AF65-F5344CB8AC3E}">
        <p14:creationId xmlns:p14="http://schemas.microsoft.com/office/powerpoint/2010/main" val="33514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pPr eaLnBrk="1" hangingPunct="1"/>
            <a:r>
              <a:rPr lang="en-US" dirty="0"/>
              <a:t>Let’s take a look at Pacific Secure Income in action and review a series of case studies. Each of the people highlighted has different circumstances, but as you will see, Pacific Secure Income can be tailored to suit each of their individual needs. </a:t>
            </a:r>
          </a:p>
          <a:p>
            <a:pPr eaLnBrk="1" hangingPunct="1"/>
            <a:r>
              <a:rPr lang="en-US" dirty="0"/>
              <a:t>First, let’s meet Tom and Kathy, married for 31 years, both currently age 54. Tom would like to retire at age 65 and is concerned about how market performance will affect his 401(k) assets. They would like a source of predictable income beyond Social Security benefits.</a:t>
            </a:r>
          </a:p>
          <a:p>
            <a:pPr eaLnBrk="1" hangingPunct="1"/>
            <a:endParaRPr lang="en-US" dirty="0"/>
          </a:p>
          <a:p>
            <a:pPr eaLnBrk="1" hangingPunct="1"/>
            <a:endParaRPr lang="en-US" dirty="0"/>
          </a:p>
        </p:txBody>
      </p:sp>
      <p:sp>
        <p:nvSpPr>
          <p:cNvPr id="32772" name="Slide Number Placeholder 3"/>
          <p:cNvSpPr>
            <a:spLocks noGrp="1"/>
          </p:cNvSpPr>
          <p:nvPr>
            <p:ph type="sldNum" sz="quarter" idx="5"/>
          </p:nvPr>
        </p:nvSpPr>
        <p:spPr>
          <a:noFill/>
        </p:spPr>
        <p:txBody>
          <a:bodyPr/>
          <a:lstStyle/>
          <a:p>
            <a:fld id="{8206738A-A97E-494E-AC97-8A7868A2170C}" type="slidenum">
              <a:rPr lang="en-US" smtClean="0"/>
              <a:pPr/>
              <a:t>18</a:t>
            </a:fld>
            <a:endParaRPr lang="en-US" dirty="0"/>
          </a:p>
        </p:txBody>
      </p:sp>
    </p:spTree>
    <p:extLst>
      <p:ext uri="{BB962C8B-B14F-4D97-AF65-F5344CB8AC3E}">
        <p14:creationId xmlns:p14="http://schemas.microsoft.com/office/powerpoint/2010/main" val="96529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r>
              <a:rPr lang="en-US" b="1" dirty="0"/>
              <a:t>Strategy</a:t>
            </a:r>
          </a:p>
          <a:p>
            <a:pPr marL="177845" indent="-177845">
              <a:buFont typeface="Arial" panose="020B0604020202020204" pitchFamily="34" charset="0"/>
              <a:buChar char="•"/>
            </a:pPr>
            <a:r>
              <a:rPr lang="en-US" dirty="0"/>
              <a:t>Help</a:t>
            </a:r>
            <a:r>
              <a:rPr lang="en-US" baseline="0" dirty="0"/>
              <a:t> m</a:t>
            </a:r>
            <a:r>
              <a:rPr lang="en-US" dirty="0"/>
              <a:t>aximize future retirement income.</a:t>
            </a:r>
          </a:p>
          <a:p>
            <a:pPr marL="177845" indent="-177845">
              <a:buFont typeface="Arial" panose="020B0604020202020204" pitchFamily="34" charset="0"/>
              <a:buChar char="•"/>
            </a:pPr>
            <a:r>
              <a:rPr lang="en-US" dirty="0"/>
              <a:t>Start with</a:t>
            </a:r>
            <a:r>
              <a:rPr lang="en-US" baseline="0" dirty="0"/>
              <a:t> a purchase payment of $15,000 in year 1.</a:t>
            </a:r>
            <a:endParaRPr lang="en-US" dirty="0"/>
          </a:p>
          <a:p>
            <a:pPr marL="177845" indent="-177845">
              <a:buFont typeface="Arial" panose="020B0604020202020204" pitchFamily="34" charset="0"/>
              <a:buChar char="•"/>
            </a:pPr>
            <a:r>
              <a:rPr lang="en-US" dirty="0"/>
              <a:t>Purchase Pacific Secure Income with the Joint Life with Cash Refund annuity income option.</a:t>
            </a:r>
          </a:p>
          <a:p>
            <a:pPr marL="177845" indent="-177845">
              <a:buFont typeface="Arial" panose="020B0604020202020204" pitchFamily="34" charset="0"/>
              <a:buChar char="•"/>
            </a:pPr>
            <a:r>
              <a:rPr lang="en-US" dirty="0"/>
              <a:t>Make regularly scheduled purchase payments each year for 10 years.</a:t>
            </a:r>
          </a:p>
          <a:p>
            <a:pPr marL="177845" indent="-177845">
              <a:buFont typeface="Arial" panose="020B0604020202020204" pitchFamily="34" charset="0"/>
              <a:buChar char="•"/>
            </a:pPr>
            <a:r>
              <a:rPr lang="en-US" dirty="0"/>
              <a:t>Increase purchase payments each year as Tom’s salary grows.</a:t>
            </a:r>
          </a:p>
          <a:p>
            <a:r>
              <a:rPr lang="en-US" b="1" dirty="0"/>
              <a:t>Result</a:t>
            </a:r>
          </a:p>
          <a:p>
            <a:r>
              <a:rPr lang="en-US" b="1" dirty="0"/>
              <a:t>$10,444 per year </a:t>
            </a:r>
            <a:r>
              <a:rPr lang="en-US" dirty="0"/>
              <a:t>guaranteed lifetime income for both Tom and Kathy, and if either spouse should pass away before income payments begin, the spouse can continue the contract, or a death benefit equal to 100% of the purchase payments can be paid to the surviving spouse. </a:t>
            </a:r>
          </a:p>
          <a:p>
            <a:pPr eaLnBrk="1" hangingPunct="1"/>
            <a:endParaRPr lang="en-US" dirty="0"/>
          </a:p>
          <a:p>
            <a:pPr eaLnBrk="1" hangingPunct="1"/>
            <a:endParaRPr lang="en-US" dirty="0"/>
          </a:p>
        </p:txBody>
      </p:sp>
      <p:sp>
        <p:nvSpPr>
          <p:cNvPr id="32772" name="Slide Number Placeholder 3"/>
          <p:cNvSpPr>
            <a:spLocks noGrp="1"/>
          </p:cNvSpPr>
          <p:nvPr>
            <p:ph type="sldNum" sz="quarter" idx="5"/>
          </p:nvPr>
        </p:nvSpPr>
        <p:spPr>
          <a:noFill/>
        </p:spPr>
        <p:txBody>
          <a:bodyPr/>
          <a:lstStyle/>
          <a:p>
            <a:fld id="{8206738A-A97E-494E-AC97-8A7868A2170C}" type="slidenum">
              <a:rPr lang="en-US" smtClean="0"/>
              <a:pPr/>
              <a:t>19</a:t>
            </a:fld>
            <a:endParaRPr lang="en-US" dirty="0"/>
          </a:p>
        </p:txBody>
      </p:sp>
    </p:spTree>
    <p:extLst>
      <p:ext uri="{BB962C8B-B14F-4D97-AF65-F5344CB8AC3E}">
        <p14:creationId xmlns:p14="http://schemas.microsoft.com/office/powerpoint/2010/main" val="326639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8967DD-A84D-4D49-86D9-234855CD897A}" type="slidenum">
              <a:rPr lang="en-US" smtClean="0"/>
              <a:pPr/>
              <a:t>2</a:t>
            </a:fld>
            <a:endParaRPr lang="en-US" dirty="0"/>
          </a:p>
        </p:txBody>
      </p:sp>
    </p:spTree>
    <p:extLst>
      <p:ext uri="{BB962C8B-B14F-4D97-AF65-F5344CB8AC3E}">
        <p14:creationId xmlns:p14="http://schemas.microsoft.com/office/powerpoint/2010/main" val="378683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p:cNvSpPr>
            <a:spLocks noGrp="1"/>
          </p:cNvSpPr>
          <p:nvPr>
            <p:ph type="body" idx="1"/>
          </p:nvPr>
        </p:nvSpPr>
        <p:spPr/>
        <p:txBody>
          <a:bodyPr>
            <a:normAutofit/>
          </a:bodyPr>
          <a:lstStyle/>
          <a:p>
            <a:r>
              <a:rPr lang="en-US" dirty="0"/>
              <a:t>Now let’s meet Colleen. She is a 65-year-old entrepreneur. She is looking for $1,500</a:t>
            </a:r>
            <a:r>
              <a:rPr lang="en-US" baseline="0" dirty="0"/>
              <a:t> per </a:t>
            </a:r>
            <a:r>
              <a:rPr lang="en-US" dirty="0"/>
              <a:t>month in guaranteed income when she fully retires at age 70. She also wants to be sure her niece is taken care of when she passes away. </a:t>
            </a:r>
          </a:p>
          <a:p>
            <a:endParaRPr lang="en-US" dirty="0"/>
          </a:p>
          <a:p>
            <a:endParaRPr lang="en-US" dirty="0"/>
          </a:p>
        </p:txBody>
      </p:sp>
      <p:sp>
        <p:nvSpPr>
          <p:cNvPr id="32772" name="Slide Number Placeholder 3"/>
          <p:cNvSpPr>
            <a:spLocks noGrp="1"/>
          </p:cNvSpPr>
          <p:nvPr>
            <p:ph type="sldNum" sz="quarter" idx="5"/>
          </p:nvPr>
        </p:nvSpPr>
        <p:spPr/>
        <p:txBody>
          <a:bodyPr/>
          <a:lstStyle/>
          <a:p>
            <a:fld id="{8206738A-A97E-494E-AC97-8A7868A2170C}" type="slidenum">
              <a:rPr lang="en-US" smtClean="0"/>
              <a:pPr/>
              <a:t>20</a:t>
            </a:fld>
            <a:endParaRPr lang="en-US" dirty="0"/>
          </a:p>
        </p:txBody>
      </p:sp>
      <p:sp>
        <p:nvSpPr>
          <p:cNvPr id="7" name="Slide Image Placeholder 6"/>
          <p:cNvSpPr>
            <a:spLocks noGrp="1" noRot="1" noChangeAspect="1"/>
          </p:cNvSpPr>
          <p:nvPr>
            <p:ph type="sldImg"/>
          </p:nvPr>
        </p:nvSpPr>
        <p:spPr>
          <a:xfrm>
            <a:off x="1071563" y="150813"/>
            <a:ext cx="5172075" cy="3878262"/>
          </a:xfrm>
        </p:spPr>
      </p:sp>
    </p:spTree>
    <p:extLst>
      <p:ext uri="{BB962C8B-B14F-4D97-AF65-F5344CB8AC3E}">
        <p14:creationId xmlns:p14="http://schemas.microsoft.com/office/powerpoint/2010/main" val="867741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p:cNvSpPr>
            <a:spLocks noGrp="1"/>
          </p:cNvSpPr>
          <p:nvPr>
            <p:ph type="body" idx="1"/>
          </p:nvPr>
        </p:nvSpPr>
        <p:spPr/>
        <p:txBody>
          <a:bodyPr>
            <a:normAutofit/>
          </a:bodyPr>
          <a:lstStyle/>
          <a:p>
            <a:r>
              <a:rPr lang="en-US" b="1" dirty="0"/>
              <a:t>Strategy</a:t>
            </a:r>
          </a:p>
          <a:p>
            <a:pPr marL="177845" indent="-177845">
              <a:buFont typeface="Arial" panose="020B0604020202020204" pitchFamily="34" charset="0"/>
              <a:buChar char="•"/>
            </a:pPr>
            <a:r>
              <a:rPr lang="en-US" dirty="0"/>
              <a:t>Roll over a portion of her IRA savings into Pacific Secure Income in a single lump-sum purchase payment of $300,000. </a:t>
            </a:r>
          </a:p>
          <a:p>
            <a:pPr marL="177845" indent="-177845">
              <a:buFont typeface="Arial" panose="020B0604020202020204" pitchFamily="34" charset="0"/>
              <a:buChar char="•"/>
            </a:pPr>
            <a:r>
              <a:rPr lang="en-US" dirty="0"/>
              <a:t>Select the Life with Cash Refund annuity income option.</a:t>
            </a:r>
          </a:p>
          <a:p>
            <a:pPr marL="177845" indent="-177845">
              <a:buFont typeface="Arial" panose="020B0604020202020204" pitchFamily="34" charset="0"/>
              <a:buChar char="•"/>
            </a:pPr>
            <a:r>
              <a:rPr lang="en-US" dirty="0"/>
              <a:t>Name her niece as the beneficiary.</a:t>
            </a:r>
          </a:p>
          <a:p>
            <a:r>
              <a:rPr lang="en-US" b="1" dirty="0"/>
              <a:t>Result</a:t>
            </a:r>
          </a:p>
          <a:p>
            <a:r>
              <a:rPr lang="en-US" b="1" dirty="0"/>
              <a:t>$1,500 per month guaranteed income for life, beginning at age 70.</a:t>
            </a:r>
          </a:p>
          <a:p>
            <a:r>
              <a:rPr lang="en-US" dirty="0"/>
              <a:t>Satisfies the required minimum distribution</a:t>
            </a:r>
            <a:r>
              <a:rPr lang="en-US" baseline="0" dirty="0"/>
              <a:t> (</a:t>
            </a:r>
            <a:r>
              <a:rPr lang="en-US" dirty="0"/>
              <a:t>RMD) requirement for the amount of qualified assets used to purchase Pacific Secure Income.</a:t>
            </a:r>
          </a:p>
          <a:p>
            <a:r>
              <a:rPr lang="en-US" dirty="0"/>
              <a:t>Colleen</a:t>
            </a:r>
            <a:r>
              <a:rPr lang="en-US" baseline="0" dirty="0"/>
              <a:t> has structured her contract to potentially help provide for her niece</a:t>
            </a:r>
            <a:r>
              <a:rPr lang="en-US" dirty="0"/>
              <a:t>. In the event of Colleen’s death, her niece would receive </a:t>
            </a:r>
            <a:r>
              <a:rPr lang="en-US" sz="1200" kern="1200" dirty="0">
                <a:solidFill>
                  <a:schemeClr val="tx1"/>
                </a:solidFill>
                <a:latin typeface="Arial Narrow" pitchFamily="34" charset="0"/>
                <a:ea typeface="+mn-ea"/>
                <a:cs typeface="+mn-cs"/>
              </a:rPr>
              <a:t>any remaining purchase payment amount as a lump sum.</a:t>
            </a:r>
            <a:endParaRPr lang="en-US" dirty="0"/>
          </a:p>
        </p:txBody>
      </p:sp>
      <p:sp>
        <p:nvSpPr>
          <p:cNvPr id="32772" name="Slide Number Placeholder 3"/>
          <p:cNvSpPr>
            <a:spLocks noGrp="1"/>
          </p:cNvSpPr>
          <p:nvPr>
            <p:ph type="sldNum" sz="quarter" idx="5"/>
          </p:nvPr>
        </p:nvSpPr>
        <p:spPr/>
        <p:txBody>
          <a:bodyPr/>
          <a:lstStyle/>
          <a:p>
            <a:fld id="{8206738A-A97E-494E-AC97-8A7868A2170C}" type="slidenum">
              <a:rPr lang="en-US" smtClean="0"/>
              <a:pPr/>
              <a:t>21</a:t>
            </a:fld>
            <a:endParaRPr lang="en-US" dirty="0"/>
          </a:p>
        </p:txBody>
      </p:sp>
      <p:sp>
        <p:nvSpPr>
          <p:cNvPr id="7" name="Slide Image Placeholder 6"/>
          <p:cNvSpPr>
            <a:spLocks noGrp="1" noRot="1" noChangeAspect="1"/>
          </p:cNvSpPr>
          <p:nvPr>
            <p:ph type="sldImg"/>
          </p:nvPr>
        </p:nvSpPr>
        <p:spPr>
          <a:xfrm>
            <a:off x="1071563" y="150813"/>
            <a:ext cx="5172075" cy="3878262"/>
          </a:xfrm>
        </p:spPr>
      </p:sp>
    </p:spTree>
    <p:extLst>
      <p:ext uri="{BB962C8B-B14F-4D97-AF65-F5344CB8AC3E}">
        <p14:creationId xmlns:p14="http://schemas.microsoft.com/office/powerpoint/2010/main" val="358770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p:cNvSpPr>
            <a:spLocks noGrp="1"/>
          </p:cNvSpPr>
          <p:nvPr>
            <p:ph type="body" idx="1"/>
          </p:nvPr>
        </p:nvSpPr>
        <p:spPr/>
        <p:txBody>
          <a:bodyPr>
            <a:normAutofit/>
          </a:bodyPr>
          <a:lstStyle/>
          <a:p>
            <a:r>
              <a:rPr lang="en-US" dirty="0"/>
              <a:t>Finally, let’s meet Darin. He is a retired salesman, now age 65. He has a total investment portfolio of $1.5 million, and wants to be sure his retirement assets last as long as he lives. </a:t>
            </a:r>
          </a:p>
          <a:p>
            <a:pPr marL="0" marR="0" lvl="0" indent="0" algn="l" defTabSz="914400" rtl="0" eaLnBrk="1" fontAlgn="auto" latinLnBrk="0" hangingPunct="1">
              <a:lnSpc>
                <a:spcPct val="90000"/>
              </a:lnSpc>
              <a:spcBef>
                <a:spcPts val="600"/>
              </a:spcBef>
              <a:spcAft>
                <a:spcPts val="0"/>
              </a:spcAft>
              <a:buClrTx/>
              <a:buSzTx/>
              <a:buFontTx/>
              <a:buNone/>
              <a:tabLst/>
              <a:defRPr/>
            </a:pPr>
            <a:r>
              <a:rPr lang="en-US" sz="1200" baseline="30000" dirty="0"/>
              <a:t>1</a:t>
            </a:r>
            <a:r>
              <a:rPr lang="en-US" sz="1200" dirty="0"/>
              <a:t>Not eligible for a QLAC.</a:t>
            </a:r>
          </a:p>
          <a:p>
            <a:endParaRPr lang="en-US" dirty="0"/>
          </a:p>
        </p:txBody>
      </p:sp>
      <p:sp>
        <p:nvSpPr>
          <p:cNvPr id="32772" name="Slide Number Placeholder 3"/>
          <p:cNvSpPr>
            <a:spLocks noGrp="1"/>
          </p:cNvSpPr>
          <p:nvPr>
            <p:ph type="sldNum" sz="quarter" idx="5"/>
          </p:nvPr>
        </p:nvSpPr>
        <p:spPr/>
        <p:txBody>
          <a:bodyPr/>
          <a:lstStyle/>
          <a:p>
            <a:fld id="{8206738A-A97E-494E-AC97-8A7868A2170C}" type="slidenum">
              <a:rPr lang="en-US" smtClean="0"/>
              <a:pPr/>
              <a:t>22</a:t>
            </a:fld>
            <a:endParaRPr lang="en-US" dirty="0"/>
          </a:p>
        </p:txBody>
      </p:sp>
      <p:sp>
        <p:nvSpPr>
          <p:cNvPr id="7" name="Slide Image Placeholder 6"/>
          <p:cNvSpPr>
            <a:spLocks noGrp="1" noRot="1" noChangeAspect="1"/>
          </p:cNvSpPr>
          <p:nvPr>
            <p:ph type="sldImg"/>
          </p:nvPr>
        </p:nvSpPr>
        <p:spPr>
          <a:xfrm>
            <a:off x="1071563" y="150813"/>
            <a:ext cx="5172075" cy="3878262"/>
          </a:xfrm>
        </p:spPr>
      </p:sp>
    </p:spTree>
    <p:extLst>
      <p:ext uri="{BB962C8B-B14F-4D97-AF65-F5344CB8AC3E}">
        <p14:creationId xmlns:p14="http://schemas.microsoft.com/office/powerpoint/2010/main" val="480625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p:cNvSpPr>
            <a:spLocks noGrp="1"/>
          </p:cNvSpPr>
          <p:nvPr>
            <p:ph type="body" idx="1"/>
          </p:nvPr>
        </p:nvSpPr>
        <p:spPr/>
        <p:txBody>
          <a:bodyPr>
            <a:normAutofit/>
          </a:bodyPr>
          <a:lstStyle/>
          <a:p>
            <a:r>
              <a:rPr lang="en-US" b="1" dirty="0"/>
              <a:t>Strategy</a:t>
            </a:r>
          </a:p>
          <a:p>
            <a:pPr marL="177845" indent="-177845">
              <a:buFont typeface="Arial" panose="020B0604020202020204" pitchFamily="34" charset="0"/>
              <a:buChar char="•"/>
            </a:pPr>
            <a:r>
              <a:rPr lang="en-US" dirty="0"/>
              <a:t>Receive the maximum amount of guaranteed future income, starting at age 85. Darin allocates 15% of his total portfolio, which is $225,000, into Pacific Secure Income.</a:t>
            </a:r>
          </a:p>
          <a:p>
            <a:pPr marL="177845" indent="-177845">
              <a:buFont typeface="Arial" panose="020B0604020202020204" pitchFamily="34" charset="0"/>
              <a:buChar char="•"/>
            </a:pPr>
            <a:r>
              <a:rPr lang="en-US" dirty="0"/>
              <a:t>He chooses a Life Only </a:t>
            </a:r>
            <a:r>
              <a:rPr lang="en-US" sz="1200" kern="1200" dirty="0">
                <a:solidFill>
                  <a:schemeClr val="tx1"/>
                </a:solidFill>
                <a:latin typeface="Arial Narrow" pitchFamily="34" charset="0"/>
                <a:ea typeface="+mn-ea"/>
                <a:cs typeface="+mn-cs"/>
              </a:rPr>
              <a:t>with 100% Return of Purchase Payments Death Benefit </a:t>
            </a:r>
            <a:r>
              <a:rPr lang="en-US" dirty="0"/>
              <a:t>income option. </a:t>
            </a:r>
          </a:p>
          <a:p>
            <a:pPr marL="177845" indent="-177845">
              <a:buFont typeface="Arial" panose="020B0604020202020204" pitchFamily="34" charset="0"/>
              <a:buChar char="•"/>
            </a:pPr>
            <a:r>
              <a:rPr lang="en-US" dirty="0"/>
              <a:t>He chooses an Annuity Payment Start Date of age 85, deferring his income start date as long as possible to maximize the amount of his future annuity income. </a:t>
            </a:r>
          </a:p>
          <a:p>
            <a:pPr marL="177845" indent="-177845">
              <a:buFont typeface="Arial" panose="020B0604020202020204" pitchFamily="34" charset="0"/>
              <a:buChar char="•"/>
            </a:pPr>
            <a:r>
              <a:rPr lang="en-US" dirty="0"/>
              <a:t>He uses the</a:t>
            </a:r>
            <a:r>
              <a:rPr lang="en-US" baseline="0" dirty="0"/>
              <a:t> remaining </a:t>
            </a:r>
            <a:r>
              <a:rPr lang="en-US" dirty="0"/>
              <a:t>assets from his investment portfolio to fund his retirement until age 85. </a:t>
            </a:r>
          </a:p>
          <a:p>
            <a:r>
              <a:rPr lang="en-US" b="1" dirty="0"/>
              <a:t>Result</a:t>
            </a:r>
          </a:p>
          <a:p>
            <a:r>
              <a:rPr lang="en-US" b="1" dirty="0"/>
              <a:t>$50,000 guaranteed annual income starting at age 85</a:t>
            </a:r>
            <a:r>
              <a:rPr lang="en-US" dirty="0"/>
              <a:t>. </a:t>
            </a:r>
          </a:p>
          <a:p>
            <a:r>
              <a:rPr lang="en-US" dirty="0"/>
              <a:t>Remaining assets in his other savings vehicles can be used for additional expenses or be preserved for beneficiaries.</a:t>
            </a:r>
          </a:p>
          <a:p>
            <a:r>
              <a:rPr lang="en-US" dirty="0"/>
              <a:t>Beneficiaries will receive $225,000 (100% return of purchase payments death benefit) should Darin pass away before annuity income payments begin.</a:t>
            </a:r>
          </a:p>
        </p:txBody>
      </p:sp>
      <p:sp>
        <p:nvSpPr>
          <p:cNvPr id="32772" name="Slide Number Placeholder 3"/>
          <p:cNvSpPr>
            <a:spLocks noGrp="1"/>
          </p:cNvSpPr>
          <p:nvPr>
            <p:ph type="sldNum" sz="quarter" idx="5"/>
          </p:nvPr>
        </p:nvSpPr>
        <p:spPr/>
        <p:txBody>
          <a:bodyPr/>
          <a:lstStyle/>
          <a:p>
            <a:fld id="{8206738A-A97E-494E-AC97-8A7868A2170C}" type="slidenum">
              <a:rPr lang="en-US" smtClean="0"/>
              <a:pPr/>
              <a:t>23</a:t>
            </a:fld>
            <a:endParaRPr lang="en-US" dirty="0"/>
          </a:p>
        </p:txBody>
      </p:sp>
      <p:sp>
        <p:nvSpPr>
          <p:cNvPr id="7" name="Slide Image Placeholder 6"/>
          <p:cNvSpPr>
            <a:spLocks noGrp="1" noRot="1" noChangeAspect="1"/>
          </p:cNvSpPr>
          <p:nvPr>
            <p:ph type="sldImg"/>
          </p:nvPr>
        </p:nvSpPr>
        <p:spPr>
          <a:xfrm>
            <a:off x="1071563" y="150813"/>
            <a:ext cx="5172075" cy="3878262"/>
          </a:xfrm>
        </p:spPr>
      </p:sp>
    </p:spTree>
    <p:extLst>
      <p:ext uri="{BB962C8B-B14F-4D97-AF65-F5344CB8AC3E}">
        <p14:creationId xmlns:p14="http://schemas.microsoft.com/office/powerpoint/2010/main" val="3571233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While it is important to plan for your retirement income needs, you also want to be sure that your spouse and loved ones will be taken care of when you die. Pacific Secure Income can help you pass on your financial legacy to your heirs. </a:t>
            </a:r>
          </a:p>
          <a:p>
            <a:r>
              <a:rPr lang="en-US" dirty="0"/>
              <a:t>Before annuity income payments begin, most annuity income options except Life Only, Joint Life Only, and Joint and Survivor Life Only automatically provide a death benefit—meaning, if you should pass away before your Annuity Payment Start Date, your surviving spouse or beneficiaries will receive an amount equal to the total of 100% of the purchase payments. </a:t>
            </a:r>
          </a:p>
          <a:p>
            <a:r>
              <a:rPr lang="en-US" dirty="0"/>
              <a:t>After annuity income payments begin, there are a number of annuity income options that provide for your loved ones with a return of remaining guaranteed income payments feature. </a:t>
            </a:r>
            <a:r>
              <a:rPr lang="en-US" sz="1200" kern="1200" dirty="0">
                <a:solidFill>
                  <a:schemeClr val="tx1"/>
                </a:solidFill>
                <a:latin typeface="Arial Narrow" pitchFamily="34" charset="0"/>
                <a:ea typeface="+mn-ea"/>
                <a:cs typeface="+mn-cs"/>
              </a:rPr>
              <a:t>Keep in mind, death benefits are not available with any Life Only annuity income options. </a:t>
            </a:r>
            <a:r>
              <a:rPr lang="en-US" dirty="0"/>
              <a:t>Work with your financial professional to select the right annuity income option at contract issue to help provide for your loved ones. </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24</a:t>
            </a:fld>
            <a:endParaRPr lang="en-US" dirty="0"/>
          </a:p>
        </p:txBody>
      </p:sp>
    </p:spTree>
    <p:extLst>
      <p:ext uri="{BB962C8B-B14F-4D97-AF65-F5344CB8AC3E}">
        <p14:creationId xmlns:p14="http://schemas.microsoft.com/office/powerpoint/2010/main" val="328741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41987" name="Notes Placeholder 2"/>
          <p:cNvSpPr>
            <a:spLocks noGrp="1"/>
          </p:cNvSpPr>
          <p:nvPr>
            <p:ph type="body" idx="1"/>
          </p:nvPr>
        </p:nvSpPr>
        <p:spPr>
          <a:noFill/>
          <a:ln/>
        </p:spPr>
        <p:txBody>
          <a:bodyPr/>
          <a:lstStyle/>
          <a:p>
            <a:pPr eaLnBrk="1" hangingPunct="1"/>
            <a:r>
              <a:rPr lang="en-US" dirty="0"/>
              <a:t>So why choose Pacific Secure Income</a:t>
            </a:r>
            <a:r>
              <a:rPr lang="en-US" baseline="0" dirty="0"/>
              <a:t> as part of your overall retirement plan</a:t>
            </a:r>
            <a:r>
              <a:rPr lang="en-US" dirty="0"/>
              <a:t>?</a:t>
            </a:r>
          </a:p>
          <a:p>
            <a:pPr marL="177845" indent="-177845">
              <a:buFont typeface="Arial" panose="020B0604020202020204" pitchFamily="34" charset="0"/>
              <a:buChar char="•"/>
            </a:pPr>
            <a:r>
              <a:rPr lang="en-US" dirty="0"/>
              <a:t>It offers predictable income.</a:t>
            </a:r>
          </a:p>
          <a:p>
            <a:pPr marL="177845" indent="-177845">
              <a:buFont typeface="Arial" panose="020B0604020202020204" pitchFamily="34" charset="0"/>
              <a:buChar char="•"/>
            </a:pPr>
            <a:r>
              <a:rPr lang="en-US" dirty="0"/>
              <a:t>It helps you create the future income you need, when you need it,</a:t>
            </a:r>
            <a:r>
              <a:rPr lang="en-US" baseline="0" dirty="0"/>
              <a:t> with a </a:t>
            </a:r>
            <a:r>
              <a:rPr lang="en-US" dirty="0"/>
              <a:t>choice of annuity income options;</a:t>
            </a:r>
            <a:r>
              <a:rPr lang="en-US" baseline="0" dirty="0"/>
              <a:t> </a:t>
            </a:r>
            <a:r>
              <a:rPr lang="en-US" dirty="0"/>
              <a:t>the longer you defer taking income, the larger your income payments will be.</a:t>
            </a:r>
          </a:p>
          <a:p>
            <a:pPr marL="177845" indent="-177845">
              <a:buFont typeface="Arial" panose="020B0604020202020204" pitchFamily="34" charset="0"/>
              <a:buChar char="•"/>
            </a:pPr>
            <a:r>
              <a:rPr lang="en-US" dirty="0"/>
              <a:t>It has flexibility built in so you can adjust to life’s changing circumstances.</a:t>
            </a:r>
          </a:p>
          <a:p>
            <a:pPr eaLnBrk="1" hangingPunct="1"/>
            <a:endParaRPr lang="en-US" dirty="0"/>
          </a:p>
          <a:p>
            <a:pPr eaLnBrk="1" hangingPunct="1"/>
            <a:r>
              <a:rPr lang="en-US" dirty="0"/>
              <a:t>  </a:t>
            </a:r>
          </a:p>
          <a:p>
            <a:pPr eaLnBrk="1" hangingPunct="1"/>
            <a:endParaRPr lang="en-US" dirty="0"/>
          </a:p>
        </p:txBody>
      </p:sp>
      <p:sp>
        <p:nvSpPr>
          <p:cNvPr id="41988" name="Slide Number Placeholder 3"/>
          <p:cNvSpPr>
            <a:spLocks noGrp="1"/>
          </p:cNvSpPr>
          <p:nvPr>
            <p:ph type="sldNum" sz="quarter" idx="5"/>
          </p:nvPr>
        </p:nvSpPr>
        <p:spPr>
          <a:noFill/>
        </p:spPr>
        <p:txBody>
          <a:bodyPr/>
          <a:lstStyle/>
          <a:p>
            <a:fld id="{E8A88BB9-5253-4CFC-8F0E-6DF5FA552D6E}" type="slidenum">
              <a:rPr lang="en-US" smtClean="0"/>
              <a:pPr/>
              <a:t>25</a:t>
            </a:fld>
            <a:endParaRPr lang="en-US" dirty="0"/>
          </a:p>
        </p:txBody>
      </p:sp>
    </p:spTree>
    <p:extLst>
      <p:ext uri="{BB962C8B-B14F-4D97-AF65-F5344CB8AC3E}">
        <p14:creationId xmlns:p14="http://schemas.microsoft.com/office/powerpoint/2010/main" val="77416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43011" name="Notes Placeholder 2"/>
          <p:cNvSpPr>
            <a:spLocks noGrp="1"/>
          </p:cNvSpPr>
          <p:nvPr>
            <p:ph type="body" idx="1"/>
          </p:nvPr>
        </p:nvSpPr>
        <p:spPr>
          <a:noFill/>
          <a:ln/>
        </p:spPr>
        <p:txBody>
          <a:bodyPr/>
          <a:lstStyle/>
          <a:p>
            <a:pPr eaLnBrk="1" hangingPunct="1"/>
            <a:r>
              <a:rPr lang="en-US" dirty="0"/>
              <a:t>After you’ve discussed your financial situation, objectives, and time horizon with your financial professional</a:t>
            </a:r>
            <a:r>
              <a:rPr lang="en-US" baseline="0" dirty="0"/>
              <a:t> </a:t>
            </a:r>
            <a:r>
              <a:rPr lang="en-US" dirty="0"/>
              <a:t>and determined that Pacific Secure Income may be right for you, it’s easy to get started. The minimum purchase payment for qualified and nonqualified contracts is $15,000, with a maximum of $1 million without Pacific Life home-office approval in advance. The minimum subsequent purchase payment amount is $500. The maximum issue age for qualified contracts is </a:t>
            </a:r>
            <a:r>
              <a:rPr lang="en-US"/>
              <a:t>age 70</a:t>
            </a:r>
            <a:r>
              <a:rPr lang="en-US" baseline="0"/>
              <a:t> </a:t>
            </a:r>
            <a:r>
              <a:rPr lang="en-US" baseline="0" dirty="0"/>
              <a:t>(</a:t>
            </a:r>
            <a:r>
              <a:rPr lang="en-US" dirty="0"/>
              <a:t>age 82 for a QLAC), and for nonqualified and Roth IRA contracts, age 85. </a:t>
            </a:r>
          </a:p>
          <a:p>
            <a:pPr eaLnBrk="1" hangingPunct="1"/>
            <a:r>
              <a:rPr lang="en-US" dirty="0"/>
              <a:t>I can provide you with a client kit and a rate sheet, or I can run an illustration for you based on your specific situation. </a:t>
            </a:r>
          </a:p>
          <a:p>
            <a:pPr eaLnBrk="1" hangingPunct="1"/>
            <a:r>
              <a:rPr lang="en-US" dirty="0"/>
              <a:t>Thank</a:t>
            </a:r>
            <a:r>
              <a:rPr lang="en-US" baseline="0" dirty="0"/>
              <a:t> you!</a:t>
            </a:r>
            <a:endParaRPr lang="en-US" dirty="0"/>
          </a:p>
          <a:p>
            <a:pPr eaLnBrk="1" hangingPunct="1"/>
            <a:endParaRPr lang="en-US" dirty="0"/>
          </a:p>
          <a:p>
            <a:pPr eaLnBrk="1" hangingPunct="1"/>
            <a:endParaRPr lang="en-US" dirty="0"/>
          </a:p>
        </p:txBody>
      </p:sp>
      <p:sp>
        <p:nvSpPr>
          <p:cNvPr id="43012" name="Slide Number Placeholder 3"/>
          <p:cNvSpPr>
            <a:spLocks noGrp="1"/>
          </p:cNvSpPr>
          <p:nvPr>
            <p:ph type="sldNum" sz="quarter" idx="5"/>
          </p:nvPr>
        </p:nvSpPr>
        <p:spPr>
          <a:noFill/>
        </p:spPr>
        <p:txBody>
          <a:bodyPr/>
          <a:lstStyle/>
          <a:p>
            <a:fld id="{65B9FB0E-F1E9-43A7-858B-10630B212795}" type="slidenum">
              <a:rPr lang="en-US" smtClean="0"/>
              <a:pPr/>
              <a:t>26</a:t>
            </a:fld>
            <a:endParaRPr lang="en-US" dirty="0"/>
          </a:p>
        </p:txBody>
      </p:sp>
    </p:spTree>
    <p:extLst>
      <p:ext uri="{BB962C8B-B14F-4D97-AF65-F5344CB8AC3E}">
        <p14:creationId xmlns:p14="http://schemas.microsoft.com/office/powerpoint/2010/main" val="3509445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[Disclosure.]</a:t>
            </a:r>
          </a:p>
        </p:txBody>
      </p:sp>
      <p:sp>
        <p:nvSpPr>
          <p:cNvPr id="4" name="Slide Number Placeholder 3"/>
          <p:cNvSpPr>
            <a:spLocks noGrp="1"/>
          </p:cNvSpPr>
          <p:nvPr>
            <p:ph type="sldNum" sz="quarter" idx="10"/>
          </p:nvPr>
        </p:nvSpPr>
        <p:spPr/>
        <p:txBody>
          <a:bodyPr/>
          <a:lstStyle/>
          <a:p>
            <a:fld id="{778967DD-A84D-4D49-86D9-234855CD897A}" type="slidenum">
              <a:rPr lang="en-US" smtClean="0"/>
              <a:pPr/>
              <a:t>27</a:t>
            </a:fld>
            <a:endParaRPr lang="en-US" dirty="0"/>
          </a:p>
        </p:txBody>
      </p:sp>
    </p:spTree>
    <p:extLst>
      <p:ext uri="{BB962C8B-B14F-4D97-AF65-F5344CB8AC3E}">
        <p14:creationId xmlns:p14="http://schemas.microsoft.com/office/powerpoint/2010/main" val="551151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46083" name="Notes Placeholder 2"/>
          <p:cNvSpPr>
            <a:spLocks noGrp="1"/>
          </p:cNvSpPr>
          <p:nvPr>
            <p:ph type="body" idx="1"/>
          </p:nvPr>
        </p:nvSpPr>
        <p:spPr>
          <a:noFill/>
          <a:ln/>
        </p:spPr>
        <p:txBody>
          <a:bodyPr/>
          <a:lstStyle/>
          <a:p>
            <a:r>
              <a:rPr lang="en-US" dirty="0"/>
              <a:t>[Disclosure.]</a:t>
            </a:r>
          </a:p>
        </p:txBody>
      </p:sp>
      <p:sp>
        <p:nvSpPr>
          <p:cNvPr id="46084" name="Slide Number Placeholder 3"/>
          <p:cNvSpPr>
            <a:spLocks noGrp="1"/>
          </p:cNvSpPr>
          <p:nvPr>
            <p:ph type="sldNum" sz="quarter" idx="5"/>
          </p:nvPr>
        </p:nvSpPr>
        <p:spPr>
          <a:noFill/>
        </p:spPr>
        <p:txBody>
          <a:bodyPr/>
          <a:lstStyle/>
          <a:p>
            <a:fld id="{47A68BC3-06AF-447C-A633-3A89A61309BA}" type="slidenum">
              <a:rPr lang="en-US" smtClean="0"/>
              <a:pPr/>
              <a:t>28</a:t>
            </a:fld>
            <a:endParaRPr lang="en-US" dirty="0"/>
          </a:p>
        </p:txBody>
      </p:sp>
    </p:spTree>
    <p:extLst>
      <p:ext uri="{BB962C8B-B14F-4D97-AF65-F5344CB8AC3E}">
        <p14:creationId xmlns:p14="http://schemas.microsoft.com/office/powerpoint/2010/main" val="179127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78967DD-A84D-4D49-86D9-234855CD897A}" type="slidenum">
              <a:rPr lang="en-US" smtClean="0"/>
              <a:pPr/>
              <a:t>3</a:t>
            </a:fld>
            <a:endParaRPr lang="en-US" dirty="0"/>
          </a:p>
        </p:txBody>
      </p:sp>
      <p:sp>
        <p:nvSpPr>
          <p:cNvPr id="13" name="Notes Placeholder 12"/>
          <p:cNvSpPr>
            <a:spLocks noGrp="1"/>
          </p:cNvSpPr>
          <p:nvPr>
            <p:ph type="body" idx="1"/>
          </p:nvPr>
        </p:nvSpPr>
        <p:spPr/>
        <p:txBody>
          <a:bodyPr>
            <a:normAutofit/>
          </a:bodyPr>
          <a:lstStyle/>
          <a:p>
            <a:r>
              <a:rPr lang="en-US" dirty="0"/>
              <a:t>Let’s start with a little background on Pacific Life. Why is the company’s history important? Because with any annuity you purchase, the guarantees are backed by the claims-paying ability and financial strength of the company issuing the annuity. </a:t>
            </a:r>
          </a:p>
          <a:p>
            <a:pPr lvl="1"/>
            <a:r>
              <a:rPr lang="en-US" dirty="0"/>
              <a:t>Pacific Life Insurance Company is organized under a mutual holding company structure and operates for the benefit of its policyholders and contract owners.</a:t>
            </a:r>
          </a:p>
          <a:p>
            <a:pPr lvl="1"/>
            <a:r>
              <a:rPr lang="en-US" dirty="0"/>
              <a:t>We have achieved ongoing recognition</a:t>
            </a:r>
            <a:r>
              <a:rPr lang="en-US" baseline="30000" dirty="0"/>
              <a:t>1</a:t>
            </a:r>
            <a:r>
              <a:rPr lang="en-US" dirty="0"/>
              <a:t> for high-quality service standards.</a:t>
            </a:r>
          </a:p>
          <a:p>
            <a:pPr lvl="1"/>
            <a:r>
              <a:rPr lang="en-US" dirty="0">
                <a:latin typeface="Arial Narrow" panose="020B0606020202030204" pitchFamily="34" charset="0"/>
              </a:rPr>
              <a:t>We offer products that address market environments during all stages of your life.</a:t>
            </a:r>
          </a:p>
          <a:p>
            <a:pPr lvl="1"/>
            <a:r>
              <a:rPr lang="en-US" sz="1200" dirty="0">
                <a:latin typeface="Arial Narrow" panose="020B0606020202030204" pitchFamily="34" charset="0"/>
                <a:ea typeface="Calibri Light" charset="0"/>
                <a:cs typeface="Calibri Light" charset="0"/>
              </a:rPr>
              <a:t>Pacific Life is designated as one of the 2021 World’s Most Ethical Companies</a:t>
            </a:r>
            <a:r>
              <a:rPr lang="en-US" sz="1200" baseline="30000" dirty="0">
                <a:latin typeface="Arial Narrow" panose="020B0606020202030204" pitchFamily="34" charset="0"/>
                <a:ea typeface="Calibri Light" charset="0"/>
                <a:cs typeface="Calibri Light" charset="0"/>
              </a:rPr>
              <a:t>®2</a:t>
            </a:r>
            <a:r>
              <a:rPr lang="en-US" sz="1200" dirty="0">
                <a:latin typeface="Arial Narrow" panose="020B0606020202030204" pitchFamily="34" charset="0"/>
                <a:ea typeface="Calibri Light" charset="0"/>
                <a:cs typeface="Calibri Light" charset="0"/>
              </a:rPr>
              <a:t> by the Ethisphere Institute, a global leader in defining and advancing the standards of ethical business practices.</a:t>
            </a:r>
            <a:endParaRPr lang="en-US" dirty="0">
              <a:latin typeface="Arial Narrow" panose="020B0606020202030204" pitchFamily="34" charset="0"/>
            </a:endParaRPr>
          </a:p>
          <a:p>
            <a:pPr lvl="1"/>
            <a:r>
              <a:rPr lang="en-US" dirty="0">
                <a:latin typeface="Arial Narrow" panose="020B0606020202030204" pitchFamily="34" charset="0"/>
              </a:rPr>
              <a:t>We maintain strong financial-strength ratings from major independent rating agencies.</a:t>
            </a:r>
          </a:p>
          <a:p>
            <a:endParaRPr lang="en-US" dirty="0"/>
          </a:p>
          <a:p>
            <a:r>
              <a:rPr lang="en-US" baseline="30000" dirty="0"/>
              <a:t>1</a:t>
            </a:r>
            <a:r>
              <a:rPr lang="en-US" dirty="0"/>
              <a:t>Recipient of multiple DALBAR Service Awards since 1997. </a:t>
            </a:r>
            <a:r>
              <a:rPr lang="en-US" i="1" dirty="0"/>
              <a:t>Refer to www.DALBAR.com for more information regarding awards, certifications, and rankings.</a:t>
            </a:r>
          </a:p>
          <a:p>
            <a:r>
              <a:rPr lang="en-US" sz="1200" kern="1200" baseline="30000" dirty="0">
                <a:solidFill>
                  <a:schemeClr val="tx1"/>
                </a:solidFill>
                <a:latin typeface="Arial Narrow" pitchFamily="34" charset="0"/>
                <a:ea typeface="+mn-ea"/>
                <a:cs typeface="+mn-cs"/>
              </a:rPr>
              <a:t>2</a:t>
            </a:r>
            <a:r>
              <a:rPr lang="en-US" sz="1200" kern="1200" dirty="0">
                <a:solidFill>
                  <a:schemeClr val="tx1"/>
                </a:solidFill>
                <a:latin typeface="Arial Narrow" pitchFamily="34" charset="0"/>
                <a:ea typeface="+mn-ea"/>
                <a:cs typeface="+mn-cs"/>
              </a:rPr>
              <a:t>Based on the Ethisphere Institute’s Ethics Quotient</a:t>
            </a:r>
            <a:r>
              <a:rPr lang="en-US" sz="1200" kern="1200" baseline="30000" dirty="0">
                <a:solidFill>
                  <a:schemeClr val="tx1"/>
                </a:solidFill>
                <a:latin typeface="Arial Narrow" pitchFamily="34" charset="0"/>
                <a:ea typeface="+mn-ea"/>
                <a:cs typeface="+mn-cs"/>
              </a:rPr>
              <a:t>®</a:t>
            </a:r>
            <a:r>
              <a:rPr lang="en-US" sz="1200" kern="1200" dirty="0">
                <a:solidFill>
                  <a:schemeClr val="tx1"/>
                </a:solidFill>
                <a:latin typeface="Arial Narrow" pitchFamily="34" charset="0"/>
                <a:ea typeface="+mn-ea"/>
                <a:cs typeface="+mn-cs"/>
              </a:rPr>
              <a:t>. “World’s Most Ethical Companies” and “Ethisphere” names and marks are registered trademarks of Ethisphere LLC. </a:t>
            </a:r>
            <a:endParaRPr lang="en-US" i="1" dirty="0"/>
          </a:p>
        </p:txBody>
      </p:sp>
      <p:sp>
        <p:nvSpPr>
          <p:cNvPr id="17" name="Slide Image Placeholder 16"/>
          <p:cNvSpPr>
            <a:spLocks noGrp="1" noRot="1" noChangeAspect="1"/>
          </p:cNvSpPr>
          <p:nvPr>
            <p:ph type="sldImg"/>
          </p:nvPr>
        </p:nvSpPr>
        <p:spPr>
          <a:xfrm>
            <a:off x="1071563" y="150813"/>
            <a:ext cx="5172075" cy="3878262"/>
          </a:xfrm>
        </p:spPr>
      </p:sp>
    </p:spTree>
    <p:extLst>
      <p:ext uri="{BB962C8B-B14F-4D97-AF65-F5344CB8AC3E}">
        <p14:creationId xmlns:p14="http://schemas.microsoft.com/office/powerpoint/2010/main" val="283848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latin typeface="Arial Narrow" panose="020B0606020202030204" pitchFamily="34" charset="0"/>
              </a:rPr>
              <a:t>Our financial strength is another great reason to work with Pacific Life;</a:t>
            </a:r>
            <a:r>
              <a:rPr lang="en-US" baseline="0" dirty="0">
                <a:latin typeface="Arial Narrow" panose="020B0606020202030204" pitchFamily="34" charset="0"/>
              </a:rPr>
              <a:t> </a:t>
            </a:r>
            <a:r>
              <a:rPr lang="en-US" dirty="0">
                <a:latin typeface="Arial Narrow" panose="020B0606020202030204" pitchFamily="34" charset="0"/>
              </a:rPr>
              <a:t>it’s the foundation on which we fulfill our commitments.</a:t>
            </a:r>
          </a:p>
          <a:p>
            <a:r>
              <a:rPr lang="en-US" dirty="0">
                <a:latin typeface="Arial Narrow" panose="020B0606020202030204" pitchFamily="34" charset="0"/>
              </a:rPr>
              <a:t> </a:t>
            </a:r>
          </a:p>
          <a:p>
            <a:r>
              <a:rPr lang="en-US" dirty="0">
                <a:latin typeface="Arial Narrow" panose="020B0606020202030204" pitchFamily="34" charset="0"/>
              </a:rPr>
              <a:t>Pacific Life has consistently maintained strong financial-strength ratings from all major independent rating agencies.</a:t>
            </a:r>
          </a:p>
          <a:p>
            <a:endParaRPr lang="en-US" dirty="0">
              <a:latin typeface="Arial Narrow" panose="020B0606020202030204" pitchFamily="34" charset="0"/>
            </a:endParaRPr>
          </a:p>
          <a:p>
            <a:pPr defTabSz="948368">
              <a:defRPr/>
            </a:pPr>
            <a:r>
              <a:rPr lang="en-US" i="1" kern="0" dirty="0">
                <a:solidFill>
                  <a:prstClr val="black"/>
                </a:solidFill>
                <a:latin typeface="Arial Narrow" panose="020B0606020202030204" pitchFamily="34" charset="0"/>
              </a:rPr>
              <a:t>Ratings are as of January 2022. For additional information about these ratings, visit our website. Ratings may change and do not apply to the safety or performance of the underlying variable investment options or the mutual funds. These ratings reflect the claims-paying ability only and are not a guarantee of future performance.</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4</a:t>
            </a:fld>
            <a:endParaRPr lang="en-US" dirty="0"/>
          </a:p>
        </p:txBody>
      </p:sp>
      <p:sp>
        <p:nvSpPr>
          <p:cNvPr id="13" name="Slide Image Placeholder 12"/>
          <p:cNvSpPr>
            <a:spLocks noGrp="1" noRot="1" noChangeAspect="1"/>
          </p:cNvSpPr>
          <p:nvPr>
            <p:ph type="sldImg"/>
          </p:nvPr>
        </p:nvSpPr>
        <p:spPr>
          <a:xfrm>
            <a:off x="1379538" y="212725"/>
            <a:ext cx="4556125" cy="3416300"/>
          </a:xfrm>
        </p:spPr>
      </p:sp>
    </p:spTree>
    <p:extLst>
      <p:ext uri="{BB962C8B-B14F-4D97-AF65-F5344CB8AC3E}">
        <p14:creationId xmlns:p14="http://schemas.microsoft.com/office/powerpoint/2010/main" val="737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pPr eaLnBrk="1" hangingPunct="1"/>
            <a:r>
              <a:rPr lang="en-US" dirty="0">
                <a:latin typeface="Arial Narrow" panose="020B0606020202030204" pitchFamily="34" charset="0"/>
              </a:rPr>
              <a:t>These objective indicators</a:t>
            </a:r>
            <a:r>
              <a:rPr lang="en-US" baseline="0" dirty="0">
                <a:latin typeface="Arial Narrow" panose="020B0606020202030204" pitchFamily="34" charset="0"/>
              </a:rPr>
              <a:t> of a company’s strength and stability are</a:t>
            </a:r>
            <a:r>
              <a:rPr lang="en-US" dirty="0">
                <a:latin typeface="Arial Narrow" panose="020B0606020202030204" pitchFamily="34" charset="0"/>
              </a:rPr>
              <a:t> important</a:t>
            </a:r>
            <a:r>
              <a:rPr lang="en-US" baseline="0" dirty="0">
                <a:latin typeface="Arial Narrow" panose="020B0606020202030204" pitchFamily="34" charset="0"/>
              </a:rPr>
              <a:t> to people who are counting on these products for </a:t>
            </a:r>
            <a:r>
              <a:rPr lang="en-US" dirty="0">
                <a:latin typeface="Arial Narrow" panose="020B0606020202030204" pitchFamily="34" charset="0"/>
              </a:rPr>
              <a:t>retirement.</a:t>
            </a:r>
          </a:p>
          <a:p>
            <a:pPr eaLnBrk="1" hangingPunct="1"/>
            <a:r>
              <a:rPr lang="en-US" dirty="0">
                <a:latin typeface="Arial Narrow" panose="020B0606020202030204" pitchFamily="34" charset="0"/>
              </a:rPr>
              <a:t>People are living longer than ever, giving ample time to enjoy retirement. But you have to be prepared. As you can see from the chart, the likelihood of a 65-year-old male living to age 95 in retirement is 13%.  And the likelihood that a 65-year-old female will live to 95 is </a:t>
            </a:r>
            <a:r>
              <a:rPr lang="en-US" i="1" dirty="0">
                <a:latin typeface="Arial Narrow" panose="020B0606020202030204" pitchFamily="34" charset="0"/>
              </a:rPr>
              <a:t>more than</a:t>
            </a:r>
            <a:r>
              <a:rPr lang="en-US" kern="0" dirty="0">
                <a:latin typeface="Arial Narrow" panose="020B0606020202030204" pitchFamily="34" charset="0"/>
              </a:rPr>
              <a:t> 20%.</a:t>
            </a:r>
            <a:r>
              <a:rPr lang="en-US" dirty="0">
                <a:latin typeface="Arial Narrow" panose="020B0606020202030204" pitchFamily="34" charset="0"/>
              </a:rPr>
              <a:t> </a:t>
            </a:r>
          </a:p>
          <a:p>
            <a:pPr eaLnBrk="1" hangingPunct="1"/>
            <a:r>
              <a:rPr lang="en-US" dirty="0">
                <a:latin typeface="Arial Narrow" panose="020B0606020202030204" pitchFamily="34" charset="0"/>
              </a:rPr>
              <a:t>So with the challenges of greater life expectancy, as well as limited sources of guaranteed income such</a:t>
            </a:r>
            <a:r>
              <a:rPr lang="en-US" baseline="0" dirty="0">
                <a:latin typeface="Arial Narrow" panose="020B0606020202030204" pitchFamily="34" charset="0"/>
              </a:rPr>
              <a:t> as</a:t>
            </a:r>
            <a:r>
              <a:rPr lang="en-US" dirty="0">
                <a:latin typeface="Arial Narrow" panose="020B0606020202030204" pitchFamily="34" charset="0"/>
              </a:rPr>
              <a:t> a pension plan, and Social Security benefits that might not cover all expenses, how can you be</a:t>
            </a:r>
            <a:r>
              <a:rPr lang="en-US" baseline="0" dirty="0">
                <a:latin typeface="Arial Narrow" panose="020B0606020202030204" pitchFamily="34" charset="0"/>
              </a:rPr>
              <a:t> confident you will have the guaranteed income you need in retirement</a:t>
            </a:r>
            <a:r>
              <a:rPr lang="en-US" dirty="0">
                <a:latin typeface="Arial Narrow" panose="020B0606020202030204" pitchFamily="34" charset="0"/>
              </a:rPr>
              <a:t>?</a:t>
            </a:r>
          </a:p>
          <a:p>
            <a:pPr eaLnBrk="1" hangingPunct="1"/>
            <a:endParaRPr lang="en-US" dirty="0">
              <a:latin typeface="Arial Narrow" panose="020B0606020202030204" pitchFamily="34" charset="0"/>
            </a:endParaRPr>
          </a:p>
          <a:p>
            <a:pPr marL="0" marR="0" lvl="0" indent="0" algn="l" defTabSz="914400" rtl="0" eaLnBrk="1" fontAlgn="auto" latinLnBrk="0" hangingPunct="1">
              <a:lnSpc>
                <a:spcPct val="90000"/>
              </a:lnSpc>
              <a:spcBef>
                <a:spcPts val="600"/>
              </a:spcBef>
              <a:spcAft>
                <a:spcPts val="0"/>
              </a:spcAft>
              <a:buClrTx/>
              <a:buSzTx/>
              <a:buFontTx/>
              <a:buNone/>
              <a:tabLst/>
              <a:defRPr/>
            </a:pPr>
            <a:r>
              <a:rPr lang="en-US" sz="1200" dirty="0">
                <a:latin typeface="Arial Narrow" panose="020B0606020202030204" pitchFamily="34" charset="0"/>
              </a:rPr>
              <a:t>Source: “IRI Fact Book </a:t>
            </a:r>
            <a:r>
              <a:rPr lang="en-US" sz="1200" kern="1200" dirty="0">
                <a:solidFill>
                  <a:schemeClr val="tx1"/>
                </a:solidFill>
                <a:latin typeface="Arial Narrow" pitchFamily="34" charset="0"/>
                <a:ea typeface="+mn-ea"/>
                <a:cs typeface="+mn-cs"/>
              </a:rPr>
              <a:t>2019.” 18th Edition, Insured Retirement Institute, 2019. </a:t>
            </a:r>
            <a:r>
              <a:rPr lang="en-US" sz="1200" dirty="0">
                <a:latin typeface="Arial Narrow" panose="020B0606020202030204" pitchFamily="34" charset="0"/>
              </a:rPr>
              <a:t>More recent data may alter these assessments or outcomes.</a:t>
            </a:r>
          </a:p>
          <a:p>
            <a:pPr eaLnBrk="1" hangingPunct="1"/>
            <a:endParaRPr lang="en-US" dirty="0"/>
          </a:p>
        </p:txBody>
      </p:sp>
      <p:sp>
        <p:nvSpPr>
          <p:cNvPr id="32772" name="Slide Number Placeholder 3"/>
          <p:cNvSpPr>
            <a:spLocks noGrp="1"/>
          </p:cNvSpPr>
          <p:nvPr>
            <p:ph type="sldNum" sz="quarter" idx="5"/>
          </p:nvPr>
        </p:nvSpPr>
        <p:spPr>
          <a:noFill/>
        </p:spPr>
        <p:txBody>
          <a:bodyPr/>
          <a:lstStyle/>
          <a:p>
            <a:fld id="{8206738A-A97E-494E-AC97-8A7868A2170C}" type="slidenum">
              <a:rPr lang="en-US" smtClean="0"/>
              <a:pPr/>
              <a:t>5</a:t>
            </a:fld>
            <a:endParaRPr lang="en-US" dirty="0"/>
          </a:p>
        </p:txBody>
      </p:sp>
    </p:spTree>
    <p:extLst>
      <p:ext uri="{BB962C8B-B14F-4D97-AF65-F5344CB8AC3E}">
        <p14:creationId xmlns:p14="http://schemas.microsoft.com/office/powerpoint/2010/main" val="386384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pPr eaLnBrk="1" hangingPunct="1"/>
            <a:r>
              <a:rPr lang="en-US" dirty="0"/>
              <a:t>One type of product that may help address some of these challenges is a deferred income annuity such as Pacific Secure Income. </a:t>
            </a:r>
          </a:p>
          <a:p>
            <a:pPr eaLnBrk="1" hangingPunct="1"/>
            <a:r>
              <a:rPr lang="en-US" dirty="0"/>
              <a:t>A deferred income annuity is a long-term contract that can provide predictable income at a future date. It allows you to lock in the income you need now, but still has a certain amount of flexibility so you can adjust to life’s changing circumstances later if need</a:t>
            </a:r>
            <a:r>
              <a:rPr lang="en-US" baseline="0" dirty="0"/>
              <a:t> be</a:t>
            </a:r>
            <a:r>
              <a:rPr lang="en-US" dirty="0"/>
              <a:t>. </a:t>
            </a:r>
          </a:p>
          <a:p>
            <a:pPr eaLnBrk="1" hangingPunct="1"/>
            <a:r>
              <a:rPr lang="en-US" dirty="0"/>
              <a:t>It is a fixed annuity product,</a:t>
            </a:r>
            <a:r>
              <a:rPr lang="en-US" baseline="0" dirty="0"/>
              <a:t> which means</a:t>
            </a:r>
            <a:r>
              <a:rPr lang="en-US" dirty="0"/>
              <a:t> you provide a purchase payment to the insurance company, and in turn, you are guaranteed an amount of income without exposure</a:t>
            </a:r>
            <a:r>
              <a:rPr lang="en-US" baseline="0" dirty="0"/>
              <a:t> to changing market conditions</a:t>
            </a:r>
            <a:r>
              <a:rPr lang="en-US" dirty="0"/>
              <a:t>. </a:t>
            </a:r>
          </a:p>
          <a:p>
            <a:pPr eaLnBrk="1" hangingPunct="1"/>
            <a:r>
              <a:rPr lang="en-US" sz="1200" kern="1200" dirty="0">
                <a:solidFill>
                  <a:schemeClr val="tx1"/>
                </a:solidFill>
                <a:latin typeface="Arial Narrow" pitchFamily="34" charset="0"/>
                <a:ea typeface="+mn-ea"/>
                <a:cs typeface="+mn-cs"/>
              </a:rPr>
              <a:t>All guarantees are subject to the claims-paying ability and financial strength of the issuing insurance company.</a:t>
            </a:r>
            <a:endParaRPr lang="en-US" dirty="0"/>
          </a:p>
        </p:txBody>
      </p:sp>
      <p:sp>
        <p:nvSpPr>
          <p:cNvPr id="32772" name="Slide Number Placeholder 3"/>
          <p:cNvSpPr>
            <a:spLocks noGrp="1"/>
          </p:cNvSpPr>
          <p:nvPr>
            <p:ph type="sldNum" sz="quarter" idx="5"/>
          </p:nvPr>
        </p:nvSpPr>
        <p:spPr>
          <a:noFill/>
        </p:spPr>
        <p:txBody>
          <a:bodyPr/>
          <a:lstStyle/>
          <a:p>
            <a:fld id="{8206738A-A97E-494E-AC97-8A7868A2170C}" type="slidenum">
              <a:rPr lang="en-US" smtClean="0"/>
              <a:pPr/>
              <a:t>6</a:t>
            </a:fld>
            <a:endParaRPr lang="en-US" dirty="0"/>
          </a:p>
        </p:txBody>
      </p:sp>
    </p:spTree>
    <p:extLst>
      <p:ext uri="{BB962C8B-B14F-4D97-AF65-F5344CB8AC3E}">
        <p14:creationId xmlns:p14="http://schemas.microsoft.com/office/powerpoint/2010/main" val="94622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pPr eaLnBrk="1" hangingPunct="1"/>
            <a:r>
              <a:rPr lang="en-US" dirty="0"/>
              <a:t>Let’s take a closer look at how Pacific Secure Income provides each of the main benefits of a deferred income annuity that we just touched upon.</a:t>
            </a:r>
          </a:p>
          <a:p>
            <a:pPr eaLnBrk="1" hangingPunct="1"/>
            <a:r>
              <a:rPr lang="en-US" dirty="0"/>
              <a:t>First, Pacific Secure Income provides guaranteed future income. When you allocate a portion of your retirement savings to Pacific Secure Income, you will know exactly how much future income you will receive, guaranteed to last for as long as you choose. </a:t>
            </a:r>
          </a:p>
          <a:p>
            <a:pPr defTabSz="914266">
              <a:defRPr/>
            </a:pPr>
            <a:r>
              <a:rPr lang="en-US" dirty="0"/>
              <a:t>Also, Pacific Secure Income can be established as a qualified longevity annuity contract (QLAC) to provide you the opportunity to defer a portion of your required minimum distributions up to age 85. By deferring a portion of withdrawals to a later date, you delay paying taxes on money you may not need early in retirement. A QLAC also helps ensure that your surviving spouse or heirs have the income they may need. Please note: QLAC restrictions and limitations may apply.</a:t>
            </a:r>
            <a:endParaRPr lang="en-US" baseline="30000" dirty="0"/>
          </a:p>
          <a:p>
            <a:pPr eaLnBrk="1" hangingPunct="1"/>
            <a:r>
              <a:rPr lang="en-US" dirty="0"/>
              <a:t>You are not investing your money in the market, so you will never lose money due to market fluctuations. </a:t>
            </a:r>
          </a:p>
          <a:p>
            <a:pPr eaLnBrk="1" hangingPunct="1"/>
            <a:endParaRPr lang="en-US" dirty="0"/>
          </a:p>
          <a:p>
            <a:pPr marL="0" marR="0" lvl="0" indent="0" algn="l" defTabSz="914400" rtl="0" eaLnBrk="1" fontAlgn="auto" latinLnBrk="0" hangingPunct="1">
              <a:lnSpc>
                <a:spcPct val="90000"/>
              </a:lnSpc>
              <a:spcBef>
                <a:spcPts val="600"/>
              </a:spcBef>
              <a:spcAft>
                <a:spcPts val="0"/>
              </a:spcAft>
              <a:buClrTx/>
              <a:buSzTx/>
              <a:buFontTx/>
              <a:buNone/>
              <a:tabLst/>
              <a:defRPr/>
            </a:pPr>
            <a:r>
              <a:rPr lang="en-US" sz="1200" baseline="30000" dirty="0"/>
              <a:t>1</a:t>
            </a:r>
            <a:r>
              <a:rPr lang="en-US" sz="1200" dirty="0"/>
              <a:t>QLAC restrictions and limitations may apply. </a:t>
            </a:r>
          </a:p>
          <a:p>
            <a:pPr eaLnBrk="1" hangingPunct="1"/>
            <a:endParaRPr lang="en-US" dirty="0"/>
          </a:p>
          <a:p>
            <a:pPr eaLnBrk="1" hangingPunct="1"/>
            <a:endParaRPr lang="en-US" dirty="0"/>
          </a:p>
        </p:txBody>
      </p:sp>
      <p:sp>
        <p:nvSpPr>
          <p:cNvPr id="32772" name="Slide Number Placeholder 3"/>
          <p:cNvSpPr>
            <a:spLocks noGrp="1"/>
          </p:cNvSpPr>
          <p:nvPr>
            <p:ph type="sldNum" sz="quarter" idx="5"/>
          </p:nvPr>
        </p:nvSpPr>
        <p:spPr>
          <a:noFill/>
        </p:spPr>
        <p:txBody>
          <a:bodyPr/>
          <a:lstStyle/>
          <a:p>
            <a:fld id="{8206738A-A97E-494E-AC97-8A7868A2170C}" type="slidenum">
              <a:rPr lang="en-US" smtClean="0"/>
              <a:pPr/>
              <a:t>7</a:t>
            </a:fld>
            <a:endParaRPr lang="en-US" dirty="0"/>
          </a:p>
        </p:txBody>
      </p:sp>
    </p:spTree>
    <p:extLst>
      <p:ext uri="{BB962C8B-B14F-4D97-AF65-F5344CB8AC3E}">
        <p14:creationId xmlns:p14="http://schemas.microsoft.com/office/powerpoint/2010/main" val="205658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150813"/>
            <a:ext cx="5172075" cy="3878262"/>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pPr eaLnBrk="1" hangingPunct="1"/>
            <a:r>
              <a:rPr lang="en-US" dirty="0"/>
              <a:t>Another benefit of Pacific Secure Income is the ability to create the income you need by making one purchase payment, and then build income over time at a pace that is comfortable for you through a series of additional purchase payments. Purchase payments can be made regularly or intermittently at any time from contract issue until 13 months prior to your income start date. </a:t>
            </a:r>
          </a:p>
          <a:p>
            <a:pPr eaLnBrk="1" hangingPunct="1"/>
            <a:r>
              <a:rPr lang="en-US" dirty="0"/>
              <a:t>Pacific Secure Income offers a number of annuity income options </a:t>
            </a:r>
            <a:r>
              <a:rPr lang="en-US" baseline="0" dirty="0"/>
              <a:t>allowing you to tailor income to best meet your needs. </a:t>
            </a:r>
            <a:endParaRPr lang="en-US" dirty="0"/>
          </a:p>
          <a:p>
            <a:pPr eaLnBrk="1" hangingPunct="1"/>
            <a:r>
              <a:rPr lang="en-US" dirty="0"/>
              <a:t>Additionally, Pacific Secure Income gives you the option of creating income that will increase each year, which can help you keep pace with inflation. </a:t>
            </a:r>
          </a:p>
          <a:p>
            <a:pPr eaLnBrk="1" hangingPunct="1"/>
            <a:r>
              <a:rPr lang="en-US" dirty="0"/>
              <a:t>Let’s take a look at the</a:t>
            </a:r>
            <a:r>
              <a:rPr lang="en-US" baseline="0" dirty="0"/>
              <a:t> annuity income options now.</a:t>
            </a:r>
            <a:endParaRPr lang="en-US" dirty="0"/>
          </a:p>
          <a:p>
            <a:pPr eaLnBrk="1" hangingPunct="1"/>
            <a:endParaRPr lang="en-US" dirty="0"/>
          </a:p>
          <a:p>
            <a:pPr eaLnBrk="1" hangingPunct="1"/>
            <a:r>
              <a:rPr lang="en-US" sz="1200" baseline="30000" dirty="0"/>
              <a:t>1</a:t>
            </a:r>
            <a:r>
              <a:rPr lang="en-US" sz="1200" dirty="0"/>
              <a:t>Not available with a QLAC or traditional IRA.</a:t>
            </a:r>
            <a:endParaRPr lang="en-US" dirty="0"/>
          </a:p>
        </p:txBody>
      </p:sp>
      <p:sp>
        <p:nvSpPr>
          <p:cNvPr id="32772" name="Slide Number Placeholder 3"/>
          <p:cNvSpPr>
            <a:spLocks noGrp="1"/>
          </p:cNvSpPr>
          <p:nvPr>
            <p:ph type="sldNum" sz="quarter" idx="5"/>
          </p:nvPr>
        </p:nvSpPr>
        <p:spPr>
          <a:noFill/>
        </p:spPr>
        <p:txBody>
          <a:bodyPr/>
          <a:lstStyle/>
          <a:p>
            <a:fld id="{8206738A-A97E-494E-AC97-8A7868A2170C}" type="slidenum">
              <a:rPr lang="en-US" smtClean="0"/>
              <a:pPr/>
              <a:t>8</a:t>
            </a:fld>
            <a:endParaRPr lang="en-US" dirty="0"/>
          </a:p>
        </p:txBody>
      </p:sp>
    </p:spTree>
    <p:extLst>
      <p:ext uri="{BB962C8B-B14F-4D97-AF65-F5344CB8AC3E}">
        <p14:creationId xmlns:p14="http://schemas.microsoft.com/office/powerpoint/2010/main" val="136389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50813"/>
            <a:ext cx="5172075" cy="3878262"/>
          </a:xfrm>
        </p:spPr>
      </p:sp>
      <p:sp>
        <p:nvSpPr>
          <p:cNvPr id="3" name="Notes Placeholder 2"/>
          <p:cNvSpPr>
            <a:spLocks noGrp="1"/>
          </p:cNvSpPr>
          <p:nvPr>
            <p:ph type="body" idx="1"/>
          </p:nvPr>
        </p:nvSpPr>
        <p:spPr/>
        <p:txBody>
          <a:bodyPr>
            <a:normAutofit/>
          </a:bodyPr>
          <a:lstStyle/>
          <a:p>
            <a:r>
              <a:rPr lang="en-US" dirty="0"/>
              <a:t>There are 16 different annuity income options to choose from that allow you to create the income payments</a:t>
            </a:r>
            <a:r>
              <a:rPr lang="en-US" baseline="0" dirty="0"/>
              <a:t> </a:t>
            </a:r>
            <a:r>
              <a:rPr lang="en-US" dirty="0"/>
              <a:t>needed to help meet your retirement income goals. You select your annuity income option at contract issue. </a:t>
            </a:r>
          </a:p>
          <a:p>
            <a:pPr defTabSz="948229">
              <a:defRPr/>
            </a:pPr>
            <a:r>
              <a:rPr lang="en-US" dirty="0"/>
              <a:t>You can choose to have income begin as soon as 13 months—or as far into the future as 30 years—from contract issue. Keep in mind, for qualified contracts, the income start date cannot be any later than age 72 (age 85 for a QLAC), and for nonqualified contracts and Roth</a:t>
            </a:r>
            <a:r>
              <a:rPr lang="en-US" baseline="0" dirty="0"/>
              <a:t> IRAs</a:t>
            </a:r>
            <a:r>
              <a:rPr lang="en-US" dirty="0"/>
              <a:t>, income cannot begin any later than age 90.</a:t>
            </a:r>
          </a:p>
          <a:p>
            <a:r>
              <a:rPr lang="en-US" dirty="0"/>
              <a:t>It is important to choose your income option carefully, because the option and frequency of income payments—monthly, quarterly, semiannually, or annually—cannot be changed after contract issue. </a:t>
            </a:r>
          </a:p>
          <a:p>
            <a:endParaRPr lang="en-US" dirty="0"/>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9</a:t>
            </a:fld>
            <a:endParaRPr lang="en-US" dirty="0"/>
          </a:p>
        </p:txBody>
      </p:sp>
    </p:spTree>
    <p:extLst>
      <p:ext uri="{BB962C8B-B14F-4D97-AF65-F5344CB8AC3E}">
        <p14:creationId xmlns:p14="http://schemas.microsoft.com/office/powerpoint/2010/main" val="2910463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436" y="1061233"/>
            <a:ext cx="8060872" cy="775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4400" b="0" kern="1200" dirty="0">
                <a:solidFill>
                  <a:schemeClr val="bg1"/>
                </a:solidFill>
                <a:effectLst/>
                <a:latin typeface="Calibri Light" panose="020F0302020204030204" pitchFamily="34" charset="0"/>
                <a:ea typeface="+mj-ea"/>
                <a:cs typeface="+mj-cs"/>
              </a:defRPr>
            </a:lvl1pPr>
            <a:extLst/>
          </a:lstStyle>
          <a:p>
            <a:r>
              <a:rPr kumimoji="0" lang="en-US" dirty="0"/>
              <a:t>Click to edit Master title style</a:t>
            </a:r>
          </a:p>
        </p:txBody>
      </p:sp>
      <p:pic>
        <p:nvPicPr>
          <p:cNvPr id="10" name="Picture 9">
            <a:extLst>
              <a:ext uri="{FF2B5EF4-FFF2-40B4-BE49-F238E27FC236}">
                <a16:creationId xmlns:a16="http://schemas.microsoft.com/office/drawing/2014/main" id="{C80633FD-8916-4931-9484-1C5C29D018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94" r="76" b="1034"/>
          <a:stretch/>
        </p:blipFill>
        <p:spPr>
          <a:xfrm>
            <a:off x="0" y="2459358"/>
            <a:ext cx="9144000" cy="4421841"/>
          </a:xfrm>
          <a:prstGeom prst="rect">
            <a:avLst/>
          </a:prstGeom>
        </p:spPr>
      </p:pic>
      <p:pic>
        <p:nvPicPr>
          <p:cNvPr id="14" name="Picture 13">
            <a:extLst>
              <a:ext uri="{FF2B5EF4-FFF2-40B4-BE49-F238E27FC236}">
                <a16:creationId xmlns:a16="http://schemas.microsoft.com/office/drawing/2014/main" id="{E4518834-EEFB-45B6-9931-377D5484F6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275" y="356524"/>
            <a:ext cx="2809387" cy="325889"/>
          </a:xfrm>
          <a:prstGeom prst="rect">
            <a:avLst/>
          </a:prstGeom>
        </p:spPr>
      </p:pic>
      <p:grpSp>
        <p:nvGrpSpPr>
          <p:cNvPr id="7" name="Group 6">
            <a:extLst>
              <a:ext uri="{FF2B5EF4-FFF2-40B4-BE49-F238E27FC236}">
                <a16:creationId xmlns:a16="http://schemas.microsoft.com/office/drawing/2014/main" id="{1592BAA5-2B35-4347-8F53-3CE791EF935F}"/>
              </a:ext>
            </a:extLst>
          </p:cNvPr>
          <p:cNvGrpSpPr/>
          <p:nvPr userDrawn="1"/>
        </p:nvGrpSpPr>
        <p:grpSpPr>
          <a:xfrm>
            <a:off x="0" y="2451445"/>
            <a:ext cx="1014023" cy="4436701"/>
            <a:chOff x="-1187450" y="33338"/>
            <a:chExt cx="977900" cy="6083300"/>
          </a:xfrm>
        </p:grpSpPr>
        <p:sp>
          <p:nvSpPr>
            <p:cNvPr id="8" name="Freeform 5">
              <a:extLst>
                <a:ext uri="{FF2B5EF4-FFF2-40B4-BE49-F238E27FC236}">
                  <a16:creationId xmlns:a16="http://schemas.microsoft.com/office/drawing/2014/main" id="{A1714858-62B1-44DD-B7A9-29E194A28C08}"/>
                </a:ext>
              </a:extLst>
            </p:cNvPr>
            <p:cNvSpPr>
              <a:spLocks/>
            </p:cNvSpPr>
            <p:nvPr userDrawn="1"/>
          </p:nvSpPr>
          <p:spPr bwMode="auto">
            <a:xfrm>
              <a:off x="-1187450" y="42863"/>
              <a:ext cx="663575" cy="6064250"/>
            </a:xfrm>
            <a:custGeom>
              <a:avLst/>
              <a:gdLst>
                <a:gd name="T0" fmla="*/ 418 w 418"/>
                <a:gd name="T1" fmla="*/ 0 h 3820"/>
                <a:gd name="T2" fmla="*/ 418 w 418"/>
                <a:gd name="T3" fmla="*/ 0 h 3820"/>
                <a:gd name="T4" fmla="*/ 406 w 418"/>
                <a:gd name="T5" fmla="*/ 30 h 3820"/>
                <a:gd name="T6" fmla="*/ 378 w 418"/>
                <a:gd name="T7" fmla="*/ 110 h 3820"/>
                <a:gd name="T8" fmla="*/ 358 w 418"/>
                <a:gd name="T9" fmla="*/ 168 h 3820"/>
                <a:gd name="T10" fmla="*/ 338 w 418"/>
                <a:gd name="T11" fmla="*/ 238 h 3820"/>
                <a:gd name="T12" fmla="*/ 316 w 418"/>
                <a:gd name="T13" fmla="*/ 316 h 3820"/>
                <a:gd name="T14" fmla="*/ 292 w 418"/>
                <a:gd name="T15" fmla="*/ 402 h 3820"/>
                <a:gd name="T16" fmla="*/ 270 w 418"/>
                <a:gd name="T17" fmla="*/ 496 h 3820"/>
                <a:gd name="T18" fmla="*/ 250 w 418"/>
                <a:gd name="T19" fmla="*/ 596 h 3820"/>
                <a:gd name="T20" fmla="*/ 230 w 418"/>
                <a:gd name="T21" fmla="*/ 702 h 3820"/>
                <a:gd name="T22" fmla="*/ 212 w 418"/>
                <a:gd name="T23" fmla="*/ 814 h 3820"/>
                <a:gd name="T24" fmla="*/ 198 w 418"/>
                <a:gd name="T25" fmla="*/ 928 h 3820"/>
                <a:gd name="T26" fmla="*/ 194 w 418"/>
                <a:gd name="T27" fmla="*/ 986 h 3820"/>
                <a:gd name="T28" fmla="*/ 190 w 418"/>
                <a:gd name="T29" fmla="*/ 1046 h 3820"/>
                <a:gd name="T30" fmla="*/ 186 w 418"/>
                <a:gd name="T31" fmla="*/ 1104 h 3820"/>
                <a:gd name="T32" fmla="*/ 184 w 418"/>
                <a:gd name="T33" fmla="*/ 1164 h 3820"/>
                <a:gd name="T34" fmla="*/ 184 w 418"/>
                <a:gd name="T35" fmla="*/ 1224 h 3820"/>
                <a:gd name="T36" fmla="*/ 186 w 418"/>
                <a:gd name="T37" fmla="*/ 1284 h 3820"/>
                <a:gd name="T38" fmla="*/ 186 w 418"/>
                <a:gd name="T39" fmla="*/ 1284 h 3820"/>
                <a:gd name="T40" fmla="*/ 192 w 418"/>
                <a:gd name="T41" fmla="*/ 1406 h 3820"/>
                <a:gd name="T42" fmla="*/ 202 w 418"/>
                <a:gd name="T43" fmla="*/ 1528 h 3820"/>
                <a:gd name="T44" fmla="*/ 214 w 418"/>
                <a:gd name="T45" fmla="*/ 1650 h 3820"/>
                <a:gd name="T46" fmla="*/ 230 w 418"/>
                <a:gd name="T47" fmla="*/ 1774 h 3820"/>
                <a:gd name="T48" fmla="*/ 246 w 418"/>
                <a:gd name="T49" fmla="*/ 1896 h 3820"/>
                <a:gd name="T50" fmla="*/ 264 w 418"/>
                <a:gd name="T51" fmla="*/ 2016 h 3820"/>
                <a:gd name="T52" fmla="*/ 304 w 418"/>
                <a:gd name="T53" fmla="*/ 2254 h 3820"/>
                <a:gd name="T54" fmla="*/ 340 w 418"/>
                <a:gd name="T55" fmla="*/ 2482 h 3820"/>
                <a:gd name="T56" fmla="*/ 358 w 418"/>
                <a:gd name="T57" fmla="*/ 2590 h 3820"/>
                <a:gd name="T58" fmla="*/ 374 w 418"/>
                <a:gd name="T59" fmla="*/ 2696 h 3820"/>
                <a:gd name="T60" fmla="*/ 386 w 418"/>
                <a:gd name="T61" fmla="*/ 2796 h 3820"/>
                <a:gd name="T62" fmla="*/ 396 w 418"/>
                <a:gd name="T63" fmla="*/ 2892 h 3820"/>
                <a:gd name="T64" fmla="*/ 402 w 418"/>
                <a:gd name="T65" fmla="*/ 2982 h 3820"/>
                <a:gd name="T66" fmla="*/ 406 w 418"/>
                <a:gd name="T67" fmla="*/ 3066 h 3820"/>
                <a:gd name="T68" fmla="*/ 406 w 418"/>
                <a:gd name="T69" fmla="*/ 3066 h 3820"/>
                <a:gd name="T70" fmla="*/ 404 w 418"/>
                <a:gd name="T71" fmla="*/ 3146 h 3820"/>
                <a:gd name="T72" fmla="*/ 400 w 418"/>
                <a:gd name="T73" fmla="*/ 3222 h 3820"/>
                <a:gd name="T74" fmla="*/ 394 w 418"/>
                <a:gd name="T75" fmla="*/ 3296 h 3820"/>
                <a:gd name="T76" fmla="*/ 388 w 418"/>
                <a:gd name="T77" fmla="*/ 3366 h 3820"/>
                <a:gd name="T78" fmla="*/ 378 w 418"/>
                <a:gd name="T79" fmla="*/ 3432 h 3820"/>
                <a:gd name="T80" fmla="*/ 368 w 418"/>
                <a:gd name="T81" fmla="*/ 3494 h 3820"/>
                <a:gd name="T82" fmla="*/ 356 w 418"/>
                <a:gd name="T83" fmla="*/ 3552 h 3820"/>
                <a:gd name="T84" fmla="*/ 346 w 418"/>
                <a:gd name="T85" fmla="*/ 3604 h 3820"/>
                <a:gd name="T86" fmla="*/ 322 w 418"/>
                <a:gd name="T87" fmla="*/ 3696 h 3820"/>
                <a:gd name="T88" fmla="*/ 304 w 418"/>
                <a:gd name="T89" fmla="*/ 3762 h 3820"/>
                <a:gd name="T90" fmla="*/ 290 w 418"/>
                <a:gd name="T91" fmla="*/ 3806 h 3820"/>
                <a:gd name="T92" fmla="*/ 284 w 418"/>
                <a:gd name="T93" fmla="*/ 3820 h 3820"/>
                <a:gd name="T94" fmla="*/ 0 w 418"/>
                <a:gd name="T95" fmla="*/ 3820 h 3820"/>
                <a:gd name="T96" fmla="*/ 0 w 418"/>
                <a:gd name="T97" fmla="*/ 0 h 3820"/>
                <a:gd name="T98" fmla="*/ 418 w 418"/>
                <a:gd name="T99" fmla="*/ 0 h 3820"/>
                <a:gd name="T100" fmla="*/ 418 w 418"/>
                <a:gd name="T101" fmla="*/ 0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3820">
                  <a:moveTo>
                    <a:pt x="418" y="0"/>
                  </a:moveTo>
                  <a:lnTo>
                    <a:pt x="418" y="0"/>
                  </a:lnTo>
                  <a:lnTo>
                    <a:pt x="406" y="30"/>
                  </a:lnTo>
                  <a:lnTo>
                    <a:pt x="378" y="110"/>
                  </a:lnTo>
                  <a:lnTo>
                    <a:pt x="358" y="168"/>
                  </a:lnTo>
                  <a:lnTo>
                    <a:pt x="338" y="238"/>
                  </a:lnTo>
                  <a:lnTo>
                    <a:pt x="316" y="316"/>
                  </a:lnTo>
                  <a:lnTo>
                    <a:pt x="292" y="402"/>
                  </a:lnTo>
                  <a:lnTo>
                    <a:pt x="270" y="496"/>
                  </a:lnTo>
                  <a:lnTo>
                    <a:pt x="250" y="596"/>
                  </a:lnTo>
                  <a:lnTo>
                    <a:pt x="230" y="702"/>
                  </a:lnTo>
                  <a:lnTo>
                    <a:pt x="212" y="814"/>
                  </a:lnTo>
                  <a:lnTo>
                    <a:pt x="198" y="928"/>
                  </a:lnTo>
                  <a:lnTo>
                    <a:pt x="194" y="986"/>
                  </a:lnTo>
                  <a:lnTo>
                    <a:pt x="190" y="1046"/>
                  </a:lnTo>
                  <a:lnTo>
                    <a:pt x="186" y="1104"/>
                  </a:lnTo>
                  <a:lnTo>
                    <a:pt x="184" y="1164"/>
                  </a:lnTo>
                  <a:lnTo>
                    <a:pt x="184" y="1224"/>
                  </a:lnTo>
                  <a:lnTo>
                    <a:pt x="186" y="1284"/>
                  </a:lnTo>
                  <a:lnTo>
                    <a:pt x="186" y="1284"/>
                  </a:lnTo>
                  <a:lnTo>
                    <a:pt x="192" y="1406"/>
                  </a:lnTo>
                  <a:lnTo>
                    <a:pt x="202" y="1528"/>
                  </a:lnTo>
                  <a:lnTo>
                    <a:pt x="214" y="1650"/>
                  </a:lnTo>
                  <a:lnTo>
                    <a:pt x="230" y="1774"/>
                  </a:lnTo>
                  <a:lnTo>
                    <a:pt x="246" y="1896"/>
                  </a:lnTo>
                  <a:lnTo>
                    <a:pt x="264" y="2016"/>
                  </a:lnTo>
                  <a:lnTo>
                    <a:pt x="304" y="2254"/>
                  </a:lnTo>
                  <a:lnTo>
                    <a:pt x="340" y="2482"/>
                  </a:lnTo>
                  <a:lnTo>
                    <a:pt x="358" y="2590"/>
                  </a:lnTo>
                  <a:lnTo>
                    <a:pt x="374" y="2696"/>
                  </a:lnTo>
                  <a:lnTo>
                    <a:pt x="386" y="2796"/>
                  </a:lnTo>
                  <a:lnTo>
                    <a:pt x="396" y="2892"/>
                  </a:lnTo>
                  <a:lnTo>
                    <a:pt x="402" y="2982"/>
                  </a:lnTo>
                  <a:lnTo>
                    <a:pt x="406" y="3066"/>
                  </a:lnTo>
                  <a:lnTo>
                    <a:pt x="406" y="3066"/>
                  </a:lnTo>
                  <a:lnTo>
                    <a:pt x="404" y="3146"/>
                  </a:lnTo>
                  <a:lnTo>
                    <a:pt x="400" y="3222"/>
                  </a:lnTo>
                  <a:lnTo>
                    <a:pt x="394" y="3296"/>
                  </a:lnTo>
                  <a:lnTo>
                    <a:pt x="388" y="3366"/>
                  </a:lnTo>
                  <a:lnTo>
                    <a:pt x="378" y="3432"/>
                  </a:lnTo>
                  <a:lnTo>
                    <a:pt x="368" y="3494"/>
                  </a:lnTo>
                  <a:lnTo>
                    <a:pt x="356" y="3552"/>
                  </a:lnTo>
                  <a:lnTo>
                    <a:pt x="346" y="3604"/>
                  </a:lnTo>
                  <a:lnTo>
                    <a:pt x="322" y="3696"/>
                  </a:lnTo>
                  <a:lnTo>
                    <a:pt x="304" y="3762"/>
                  </a:lnTo>
                  <a:lnTo>
                    <a:pt x="290" y="3806"/>
                  </a:lnTo>
                  <a:lnTo>
                    <a:pt x="284" y="3820"/>
                  </a:lnTo>
                  <a:lnTo>
                    <a:pt x="0" y="3820"/>
                  </a:lnTo>
                  <a:lnTo>
                    <a:pt x="0" y="0"/>
                  </a:lnTo>
                  <a:lnTo>
                    <a:pt x="418" y="0"/>
                  </a:lnTo>
                  <a:lnTo>
                    <a:pt x="418" y="0"/>
                  </a:lnTo>
                  <a:close/>
                </a:path>
              </a:pathLst>
            </a:custGeom>
            <a:solidFill>
              <a:srgbClr val="004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D022A7FE-6AB8-4C36-8A40-E3F4C51E65FB}"/>
                </a:ext>
              </a:extLst>
            </p:cNvPr>
            <p:cNvSpPr>
              <a:spLocks/>
            </p:cNvSpPr>
            <p:nvPr userDrawn="1"/>
          </p:nvSpPr>
          <p:spPr bwMode="auto">
            <a:xfrm>
              <a:off x="-746125" y="36513"/>
              <a:ext cx="469900" cy="6076950"/>
            </a:xfrm>
            <a:custGeom>
              <a:avLst/>
              <a:gdLst>
                <a:gd name="T0" fmla="*/ 188 w 296"/>
                <a:gd name="T1" fmla="*/ 0 h 3828"/>
                <a:gd name="T2" fmla="*/ 188 w 296"/>
                <a:gd name="T3" fmla="*/ 0 h 3828"/>
                <a:gd name="T4" fmla="*/ 178 w 296"/>
                <a:gd name="T5" fmla="*/ 28 h 3828"/>
                <a:gd name="T6" fmla="*/ 152 w 296"/>
                <a:gd name="T7" fmla="*/ 112 h 3828"/>
                <a:gd name="T8" fmla="*/ 136 w 296"/>
                <a:gd name="T9" fmla="*/ 170 h 3828"/>
                <a:gd name="T10" fmla="*/ 118 w 296"/>
                <a:gd name="T11" fmla="*/ 240 h 3828"/>
                <a:gd name="T12" fmla="*/ 98 w 296"/>
                <a:gd name="T13" fmla="*/ 318 h 3828"/>
                <a:gd name="T14" fmla="*/ 78 w 296"/>
                <a:gd name="T15" fmla="*/ 406 h 3828"/>
                <a:gd name="T16" fmla="*/ 60 w 296"/>
                <a:gd name="T17" fmla="*/ 500 h 3828"/>
                <a:gd name="T18" fmla="*/ 42 w 296"/>
                <a:gd name="T19" fmla="*/ 602 h 3828"/>
                <a:gd name="T20" fmla="*/ 26 w 296"/>
                <a:gd name="T21" fmla="*/ 708 h 3828"/>
                <a:gd name="T22" fmla="*/ 14 w 296"/>
                <a:gd name="T23" fmla="*/ 820 h 3828"/>
                <a:gd name="T24" fmla="*/ 4 w 296"/>
                <a:gd name="T25" fmla="*/ 934 h 3828"/>
                <a:gd name="T26" fmla="*/ 2 w 296"/>
                <a:gd name="T27" fmla="*/ 994 h 3828"/>
                <a:gd name="T28" fmla="*/ 0 w 296"/>
                <a:gd name="T29" fmla="*/ 1052 h 3828"/>
                <a:gd name="T30" fmla="*/ 0 w 296"/>
                <a:gd name="T31" fmla="*/ 1112 h 3828"/>
                <a:gd name="T32" fmla="*/ 0 w 296"/>
                <a:gd name="T33" fmla="*/ 1172 h 3828"/>
                <a:gd name="T34" fmla="*/ 2 w 296"/>
                <a:gd name="T35" fmla="*/ 1232 h 3828"/>
                <a:gd name="T36" fmla="*/ 6 w 296"/>
                <a:gd name="T37" fmla="*/ 1292 h 3828"/>
                <a:gd name="T38" fmla="*/ 6 w 296"/>
                <a:gd name="T39" fmla="*/ 1292 h 3828"/>
                <a:gd name="T40" fmla="*/ 16 w 296"/>
                <a:gd name="T41" fmla="*/ 1412 h 3828"/>
                <a:gd name="T42" fmla="*/ 30 w 296"/>
                <a:gd name="T43" fmla="*/ 1534 h 3828"/>
                <a:gd name="T44" fmla="*/ 48 w 296"/>
                <a:gd name="T45" fmla="*/ 1656 h 3828"/>
                <a:gd name="T46" fmla="*/ 68 w 296"/>
                <a:gd name="T47" fmla="*/ 1778 h 3828"/>
                <a:gd name="T48" fmla="*/ 90 w 296"/>
                <a:gd name="T49" fmla="*/ 1900 h 3828"/>
                <a:gd name="T50" fmla="*/ 112 w 296"/>
                <a:gd name="T51" fmla="*/ 2020 h 3828"/>
                <a:gd name="T52" fmla="*/ 160 w 296"/>
                <a:gd name="T53" fmla="*/ 2256 h 3828"/>
                <a:gd name="T54" fmla="*/ 206 w 296"/>
                <a:gd name="T55" fmla="*/ 2482 h 3828"/>
                <a:gd name="T56" fmla="*/ 228 w 296"/>
                <a:gd name="T57" fmla="*/ 2590 h 3828"/>
                <a:gd name="T58" fmla="*/ 248 w 296"/>
                <a:gd name="T59" fmla="*/ 2694 h 3828"/>
                <a:gd name="T60" fmla="*/ 264 w 296"/>
                <a:gd name="T61" fmla="*/ 2794 h 3828"/>
                <a:gd name="T62" fmla="*/ 278 w 296"/>
                <a:gd name="T63" fmla="*/ 2890 h 3828"/>
                <a:gd name="T64" fmla="*/ 288 w 296"/>
                <a:gd name="T65" fmla="*/ 2980 h 3828"/>
                <a:gd name="T66" fmla="*/ 294 w 296"/>
                <a:gd name="T67" fmla="*/ 3062 h 3828"/>
                <a:gd name="T68" fmla="*/ 294 w 296"/>
                <a:gd name="T69" fmla="*/ 3062 h 3828"/>
                <a:gd name="T70" fmla="*/ 296 w 296"/>
                <a:gd name="T71" fmla="*/ 3142 h 3828"/>
                <a:gd name="T72" fmla="*/ 294 w 296"/>
                <a:gd name="T73" fmla="*/ 3220 h 3828"/>
                <a:gd name="T74" fmla="*/ 292 w 296"/>
                <a:gd name="T75" fmla="*/ 3294 h 3828"/>
                <a:gd name="T76" fmla="*/ 286 w 296"/>
                <a:gd name="T77" fmla="*/ 3364 h 3828"/>
                <a:gd name="T78" fmla="*/ 280 w 296"/>
                <a:gd name="T79" fmla="*/ 3432 h 3828"/>
                <a:gd name="T80" fmla="*/ 272 w 296"/>
                <a:gd name="T81" fmla="*/ 3494 h 3828"/>
                <a:gd name="T82" fmla="*/ 262 w 296"/>
                <a:gd name="T83" fmla="*/ 3554 h 3828"/>
                <a:gd name="T84" fmla="*/ 254 w 296"/>
                <a:gd name="T85" fmla="*/ 3608 h 3828"/>
                <a:gd name="T86" fmla="*/ 234 w 296"/>
                <a:gd name="T87" fmla="*/ 3700 h 3828"/>
                <a:gd name="T88" fmla="*/ 216 w 296"/>
                <a:gd name="T89" fmla="*/ 3770 h 3828"/>
                <a:gd name="T90" fmla="*/ 204 w 296"/>
                <a:gd name="T91" fmla="*/ 3814 h 3828"/>
                <a:gd name="T92" fmla="*/ 200 w 296"/>
                <a:gd name="T93" fmla="*/ 3828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3828">
                  <a:moveTo>
                    <a:pt x="188" y="0"/>
                  </a:moveTo>
                  <a:lnTo>
                    <a:pt x="188" y="0"/>
                  </a:lnTo>
                  <a:lnTo>
                    <a:pt x="178" y="28"/>
                  </a:lnTo>
                  <a:lnTo>
                    <a:pt x="152" y="112"/>
                  </a:lnTo>
                  <a:lnTo>
                    <a:pt x="136" y="170"/>
                  </a:lnTo>
                  <a:lnTo>
                    <a:pt x="118" y="240"/>
                  </a:lnTo>
                  <a:lnTo>
                    <a:pt x="98" y="318"/>
                  </a:lnTo>
                  <a:lnTo>
                    <a:pt x="78" y="406"/>
                  </a:lnTo>
                  <a:lnTo>
                    <a:pt x="60" y="500"/>
                  </a:lnTo>
                  <a:lnTo>
                    <a:pt x="42" y="602"/>
                  </a:lnTo>
                  <a:lnTo>
                    <a:pt x="26" y="708"/>
                  </a:lnTo>
                  <a:lnTo>
                    <a:pt x="14" y="820"/>
                  </a:lnTo>
                  <a:lnTo>
                    <a:pt x="4" y="934"/>
                  </a:lnTo>
                  <a:lnTo>
                    <a:pt x="2" y="994"/>
                  </a:lnTo>
                  <a:lnTo>
                    <a:pt x="0" y="1052"/>
                  </a:lnTo>
                  <a:lnTo>
                    <a:pt x="0" y="1112"/>
                  </a:lnTo>
                  <a:lnTo>
                    <a:pt x="0" y="1172"/>
                  </a:lnTo>
                  <a:lnTo>
                    <a:pt x="2" y="1232"/>
                  </a:lnTo>
                  <a:lnTo>
                    <a:pt x="6" y="1292"/>
                  </a:lnTo>
                  <a:lnTo>
                    <a:pt x="6" y="1292"/>
                  </a:lnTo>
                  <a:lnTo>
                    <a:pt x="16" y="1412"/>
                  </a:lnTo>
                  <a:lnTo>
                    <a:pt x="30" y="1534"/>
                  </a:lnTo>
                  <a:lnTo>
                    <a:pt x="48" y="1656"/>
                  </a:lnTo>
                  <a:lnTo>
                    <a:pt x="68" y="1778"/>
                  </a:lnTo>
                  <a:lnTo>
                    <a:pt x="90" y="1900"/>
                  </a:lnTo>
                  <a:lnTo>
                    <a:pt x="112" y="2020"/>
                  </a:lnTo>
                  <a:lnTo>
                    <a:pt x="160" y="2256"/>
                  </a:lnTo>
                  <a:lnTo>
                    <a:pt x="206" y="2482"/>
                  </a:lnTo>
                  <a:lnTo>
                    <a:pt x="228" y="2590"/>
                  </a:lnTo>
                  <a:lnTo>
                    <a:pt x="248" y="2694"/>
                  </a:lnTo>
                  <a:lnTo>
                    <a:pt x="264" y="2794"/>
                  </a:lnTo>
                  <a:lnTo>
                    <a:pt x="278" y="2890"/>
                  </a:lnTo>
                  <a:lnTo>
                    <a:pt x="288" y="2980"/>
                  </a:lnTo>
                  <a:lnTo>
                    <a:pt x="294" y="3062"/>
                  </a:lnTo>
                  <a:lnTo>
                    <a:pt x="294" y="3062"/>
                  </a:lnTo>
                  <a:lnTo>
                    <a:pt x="296" y="3142"/>
                  </a:lnTo>
                  <a:lnTo>
                    <a:pt x="294" y="3220"/>
                  </a:lnTo>
                  <a:lnTo>
                    <a:pt x="292" y="3294"/>
                  </a:lnTo>
                  <a:lnTo>
                    <a:pt x="286" y="3364"/>
                  </a:lnTo>
                  <a:lnTo>
                    <a:pt x="280" y="3432"/>
                  </a:lnTo>
                  <a:lnTo>
                    <a:pt x="272" y="3494"/>
                  </a:lnTo>
                  <a:lnTo>
                    <a:pt x="262" y="3554"/>
                  </a:lnTo>
                  <a:lnTo>
                    <a:pt x="254" y="3608"/>
                  </a:lnTo>
                  <a:lnTo>
                    <a:pt x="234" y="3700"/>
                  </a:lnTo>
                  <a:lnTo>
                    <a:pt x="216" y="3770"/>
                  </a:lnTo>
                  <a:lnTo>
                    <a:pt x="204" y="3814"/>
                  </a:lnTo>
                  <a:lnTo>
                    <a:pt x="200" y="3828"/>
                  </a:lnTo>
                </a:path>
              </a:pathLst>
            </a:custGeom>
            <a:noFill/>
            <a:ln w="12700">
              <a:solidFill>
                <a:srgbClr val="1CAEE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8F9FCCEB-4FAD-45C9-986E-F60F818FCF3A}"/>
                </a:ext>
              </a:extLst>
            </p:cNvPr>
            <p:cNvSpPr>
              <a:spLocks/>
            </p:cNvSpPr>
            <p:nvPr userDrawn="1"/>
          </p:nvSpPr>
          <p:spPr bwMode="auto">
            <a:xfrm>
              <a:off x="-720725" y="33338"/>
              <a:ext cx="511175" cy="6083300"/>
            </a:xfrm>
            <a:custGeom>
              <a:avLst/>
              <a:gdLst>
                <a:gd name="T0" fmla="*/ 322 w 322"/>
                <a:gd name="T1" fmla="*/ 0 h 3832"/>
                <a:gd name="T2" fmla="*/ 322 w 322"/>
                <a:gd name="T3" fmla="*/ 0 h 3832"/>
                <a:gd name="T4" fmla="*/ 310 w 322"/>
                <a:gd name="T5" fmla="*/ 30 h 3832"/>
                <a:gd name="T6" fmla="*/ 278 w 322"/>
                <a:gd name="T7" fmla="*/ 110 h 3832"/>
                <a:gd name="T8" fmla="*/ 256 w 322"/>
                <a:gd name="T9" fmla="*/ 170 h 3832"/>
                <a:gd name="T10" fmla="*/ 230 w 322"/>
                <a:gd name="T11" fmla="*/ 238 h 3832"/>
                <a:gd name="T12" fmla="*/ 204 w 322"/>
                <a:gd name="T13" fmla="*/ 316 h 3832"/>
                <a:gd name="T14" fmla="*/ 176 w 322"/>
                <a:gd name="T15" fmla="*/ 402 h 3832"/>
                <a:gd name="T16" fmla="*/ 150 w 322"/>
                <a:gd name="T17" fmla="*/ 496 h 3832"/>
                <a:gd name="T18" fmla="*/ 122 w 322"/>
                <a:gd name="T19" fmla="*/ 596 h 3832"/>
                <a:gd name="T20" fmla="*/ 98 w 322"/>
                <a:gd name="T21" fmla="*/ 704 h 3832"/>
                <a:gd name="T22" fmla="*/ 74 w 322"/>
                <a:gd name="T23" fmla="*/ 814 h 3832"/>
                <a:gd name="T24" fmla="*/ 56 w 322"/>
                <a:gd name="T25" fmla="*/ 928 h 3832"/>
                <a:gd name="T26" fmla="*/ 48 w 322"/>
                <a:gd name="T27" fmla="*/ 988 h 3832"/>
                <a:gd name="T28" fmla="*/ 40 w 322"/>
                <a:gd name="T29" fmla="*/ 1046 h 3832"/>
                <a:gd name="T30" fmla="*/ 34 w 322"/>
                <a:gd name="T31" fmla="*/ 1106 h 3832"/>
                <a:gd name="T32" fmla="*/ 30 w 322"/>
                <a:gd name="T33" fmla="*/ 1166 h 3832"/>
                <a:gd name="T34" fmla="*/ 26 w 322"/>
                <a:gd name="T35" fmla="*/ 1226 h 3832"/>
                <a:gd name="T36" fmla="*/ 24 w 322"/>
                <a:gd name="T37" fmla="*/ 1286 h 3832"/>
                <a:gd name="T38" fmla="*/ 24 w 322"/>
                <a:gd name="T39" fmla="*/ 1286 h 3832"/>
                <a:gd name="T40" fmla="*/ 26 w 322"/>
                <a:gd name="T41" fmla="*/ 1408 h 3832"/>
                <a:gd name="T42" fmla="*/ 30 w 322"/>
                <a:gd name="T43" fmla="*/ 1530 h 3832"/>
                <a:gd name="T44" fmla="*/ 36 w 322"/>
                <a:gd name="T45" fmla="*/ 1652 h 3832"/>
                <a:gd name="T46" fmla="*/ 46 w 322"/>
                <a:gd name="T47" fmla="*/ 1776 h 3832"/>
                <a:gd name="T48" fmla="*/ 56 w 322"/>
                <a:gd name="T49" fmla="*/ 1898 h 3832"/>
                <a:gd name="T50" fmla="*/ 70 w 322"/>
                <a:gd name="T51" fmla="*/ 2020 h 3832"/>
                <a:gd name="T52" fmla="*/ 96 w 322"/>
                <a:gd name="T53" fmla="*/ 2260 h 3832"/>
                <a:gd name="T54" fmla="*/ 124 w 322"/>
                <a:gd name="T55" fmla="*/ 2490 h 3832"/>
                <a:gd name="T56" fmla="*/ 136 w 322"/>
                <a:gd name="T57" fmla="*/ 2598 h 3832"/>
                <a:gd name="T58" fmla="*/ 146 w 322"/>
                <a:gd name="T59" fmla="*/ 2704 h 3832"/>
                <a:gd name="T60" fmla="*/ 154 w 322"/>
                <a:gd name="T61" fmla="*/ 2806 h 3832"/>
                <a:gd name="T62" fmla="*/ 160 w 322"/>
                <a:gd name="T63" fmla="*/ 2902 h 3832"/>
                <a:gd name="T64" fmla="*/ 162 w 322"/>
                <a:gd name="T65" fmla="*/ 2992 h 3832"/>
                <a:gd name="T66" fmla="*/ 162 w 322"/>
                <a:gd name="T67" fmla="*/ 3076 h 3832"/>
                <a:gd name="T68" fmla="*/ 162 w 322"/>
                <a:gd name="T69" fmla="*/ 3076 h 3832"/>
                <a:gd name="T70" fmla="*/ 156 w 322"/>
                <a:gd name="T71" fmla="*/ 3156 h 3832"/>
                <a:gd name="T72" fmla="*/ 148 w 322"/>
                <a:gd name="T73" fmla="*/ 3232 h 3832"/>
                <a:gd name="T74" fmla="*/ 140 w 322"/>
                <a:gd name="T75" fmla="*/ 3306 h 3832"/>
                <a:gd name="T76" fmla="*/ 128 w 322"/>
                <a:gd name="T77" fmla="*/ 3376 h 3832"/>
                <a:gd name="T78" fmla="*/ 116 w 322"/>
                <a:gd name="T79" fmla="*/ 3442 h 3832"/>
                <a:gd name="T80" fmla="*/ 102 w 322"/>
                <a:gd name="T81" fmla="*/ 3504 h 3832"/>
                <a:gd name="T82" fmla="*/ 88 w 322"/>
                <a:gd name="T83" fmla="*/ 3562 h 3832"/>
                <a:gd name="T84" fmla="*/ 74 w 322"/>
                <a:gd name="T85" fmla="*/ 3616 h 3832"/>
                <a:gd name="T86" fmla="*/ 46 w 322"/>
                <a:gd name="T87" fmla="*/ 3706 h 3832"/>
                <a:gd name="T88" fmla="*/ 24 w 322"/>
                <a:gd name="T89" fmla="*/ 3774 h 3832"/>
                <a:gd name="T90" fmla="*/ 8 w 322"/>
                <a:gd name="T91" fmla="*/ 3816 h 3832"/>
                <a:gd name="T92" fmla="*/ 0 w 322"/>
                <a:gd name="T93" fmla="*/ 3832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832">
                  <a:moveTo>
                    <a:pt x="322" y="0"/>
                  </a:moveTo>
                  <a:lnTo>
                    <a:pt x="322" y="0"/>
                  </a:lnTo>
                  <a:lnTo>
                    <a:pt x="310" y="30"/>
                  </a:lnTo>
                  <a:lnTo>
                    <a:pt x="278" y="110"/>
                  </a:lnTo>
                  <a:lnTo>
                    <a:pt x="256" y="170"/>
                  </a:lnTo>
                  <a:lnTo>
                    <a:pt x="230" y="238"/>
                  </a:lnTo>
                  <a:lnTo>
                    <a:pt x="204" y="316"/>
                  </a:lnTo>
                  <a:lnTo>
                    <a:pt x="176" y="402"/>
                  </a:lnTo>
                  <a:lnTo>
                    <a:pt x="150" y="496"/>
                  </a:lnTo>
                  <a:lnTo>
                    <a:pt x="122" y="596"/>
                  </a:lnTo>
                  <a:lnTo>
                    <a:pt x="98" y="704"/>
                  </a:lnTo>
                  <a:lnTo>
                    <a:pt x="74" y="814"/>
                  </a:lnTo>
                  <a:lnTo>
                    <a:pt x="56" y="928"/>
                  </a:lnTo>
                  <a:lnTo>
                    <a:pt x="48" y="988"/>
                  </a:lnTo>
                  <a:lnTo>
                    <a:pt x="40" y="1046"/>
                  </a:lnTo>
                  <a:lnTo>
                    <a:pt x="34" y="1106"/>
                  </a:lnTo>
                  <a:lnTo>
                    <a:pt x="30" y="1166"/>
                  </a:lnTo>
                  <a:lnTo>
                    <a:pt x="26" y="1226"/>
                  </a:lnTo>
                  <a:lnTo>
                    <a:pt x="24" y="1286"/>
                  </a:lnTo>
                  <a:lnTo>
                    <a:pt x="24" y="1286"/>
                  </a:lnTo>
                  <a:lnTo>
                    <a:pt x="26" y="1408"/>
                  </a:lnTo>
                  <a:lnTo>
                    <a:pt x="30" y="1530"/>
                  </a:lnTo>
                  <a:lnTo>
                    <a:pt x="36" y="1652"/>
                  </a:lnTo>
                  <a:lnTo>
                    <a:pt x="46" y="1776"/>
                  </a:lnTo>
                  <a:lnTo>
                    <a:pt x="56" y="1898"/>
                  </a:lnTo>
                  <a:lnTo>
                    <a:pt x="70" y="2020"/>
                  </a:lnTo>
                  <a:lnTo>
                    <a:pt x="96" y="2260"/>
                  </a:lnTo>
                  <a:lnTo>
                    <a:pt x="124" y="2490"/>
                  </a:lnTo>
                  <a:lnTo>
                    <a:pt x="136" y="2598"/>
                  </a:lnTo>
                  <a:lnTo>
                    <a:pt x="146" y="2704"/>
                  </a:lnTo>
                  <a:lnTo>
                    <a:pt x="154" y="2806"/>
                  </a:lnTo>
                  <a:lnTo>
                    <a:pt x="160" y="2902"/>
                  </a:lnTo>
                  <a:lnTo>
                    <a:pt x="162" y="2992"/>
                  </a:lnTo>
                  <a:lnTo>
                    <a:pt x="162" y="3076"/>
                  </a:lnTo>
                  <a:lnTo>
                    <a:pt x="162" y="3076"/>
                  </a:lnTo>
                  <a:lnTo>
                    <a:pt x="156" y="3156"/>
                  </a:lnTo>
                  <a:lnTo>
                    <a:pt x="148" y="3232"/>
                  </a:lnTo>
                  <a:lnTo>
                    <a:pt x="140" y="3306"/>
                  </a:lnTo>
                  <a:lnTo>
                    <a:pt x="128" y="3376"/>
                  </a:lnTo>
                  <a:lnTo>
                    <a:pt x="116" y="3442"/>
                  </a:lnTo>
                  <a:lnTo>
                    <a:pt x="102" y="3504"/>
                  </a:lnTo>
                  <a:lnTo>
                    <a:pt x="88" y="3562"/>
                  </a:lnTo>
                  <a:lnTo>
                    <a:pt x="74" y="3616"/>
                  </a:lnTo>
                  <a:lnTo>
                    <a:pt x="46" y="3706"/>
                  </a:lnTo>
                  <a:lnTo>
                    <a:pt x="24" y="3774"/>
                  </a:lnTo>
                  <a:lnTo>
                    <a:pt x="8" y="3816"/>
                  </a:lnTo>
                  <a:lnTo>
                    <a:pt x="0" y="3832"/>
                  </a:lnTo>
                </a:path>
              </a:pathLst>
            </a:custGeom>
            <a:noFill/>
            <a:ln w="12700">
              <a:solidFill>
                <a:srgbClr val="B0D2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14">
            <a:extLst>
              <a:ext uri="{FF2B5EF4-FFF2-40B4-BE49-F238E27FC236}">
                <a16:creationId xmlns:a16="http://schemas.microsoft.com/office/drawing/2014/main" id="{851771F9-7871-4AB8-87BE-59517DE7FCD3}"/>
              </a:ext>
            </a:extLst>
          </p:cNvPr>
          <p:cNvSpPr/>
          <p:nvPr userDrawn="1"/>
        </p:nvSpPr>
        <p:spPr>
          <a:xfrm>
            <a:off x="0" y="5921442"/>
            <a:ext cx="9144000" cy="953204"/>
          </a:xfrm>
          <a:prstGeom prst="rect">
            <a:avLst/>
          </a:prstGeom>
          <a:solidFill>
            <a:schemeClr val="tx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2C17BC-CD2A-4ABB-88D5-A14AE5B63854}"/>
              </a:ext>
            </a:extLst>
          </p:cNvPr>
          <p:cNvSpPr/>
          <p:nvPr userDrawn="1"/>
        </p:nvSpPr>
        <p:spPr>
          <a:xfrm>
            <a:off x="738554" y="5929831"/>
            <a:ext cx="7666892" cy="230832"/>
          </a:xfrm>
          <a:prstGeom prst="rect">
            <a:avLst/>
          </a:prstGeom>
        </p:spPr>
        <p:txBody>
          <a:bodyPr wrap="square">
            <a:spAutoFit/>
          </a:bodyPr>
          <a:lstStyle/>
          <a:p>
            <a:pPr lvl="0" algn="ctr" eaLnBrk="0" fontAlgn="base" hangingPunct="0">
              <a:lnSpc>
                <a:spcPct val="90000"/>
              </a:lnSpc>
              <a:spcBef>
                <a:spcPct val="65000"/>
              </a:spcBef>
              <a:spcAft>
                <a:spcPct val="0"/>
              </a:spcAft>
              <a:buClr>
                <a:srgbClr val="FF9900"/>
              </a:buClr>
              <a:buSzPct val="75000"/>
            </a:pPr>
            <a:r>
              <a:rPr lang="en-US" sz="1000" b="1" i="0" dirty="0">
                <a:solidFill>
                  <a:schemeClr val="bg1"/>
                </a:solidFill>
                <a:latin typeface="Calibri" charset="0"/>
                <a:ea typeface="Calibri" charset="0"/>
                <a:cs typeface="Calibri" charset="0"/>
              </a:rPr>
              <a:t>No bank guarantee • Not a deposit • May lose value • Not FDIC/</a:t>
            </a:r>
            <a:r>
              <a:rPr lang="en-US" sz="1000" b="1" i="0" dirty="0" err="1">
                <a:solidFill>
                  <a:schemeClr val="bg1"/>
                </a:solidFill>
                <a:latin typeface="Calibri" charset="0"/>
                <a:ea typeface="Calibri" charset="0"/>
                <a:cs typeface="Calibri" charset="0"/>
              </a:rPr>
              <a:t>NCUA</a:t>
            </a:r>
            <a:r>
              <a:rPr lang="en-US" sz="1000" b="1" i="0" dirty="0">
                <a:solidFill>
                  <a:schemeClr val="bg1"/>
                </a:solidFill>
                <a:latin typeface="Calibri" charset="0"/>
                <a:ea typeface="Calibri" charset="0"/>
                <a:cs typeface="Calibri" charset="0"/>
              </a:rPr>
              <a:t> insured • Not insured by any federal government agency</a:t>
            </a:r>
          </a:p>
        </p:txBody>
      </p:sp>
    </p:spTree>
    <p:extLst>
      <p:ext uri="{BB962C8B-B14F-4D97-AF65-F5344CB8AC3E}">
        <p14:creationId xmlns:p14="http://schemas.microsoft.com/office/powerpoint/2010/main" val="524971908"/>
      </p:ext>
    </p:extLst>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0E134-EE0F-4D78-90B4-B2E81DE9CAE8}"/>
              </a:ext>
            </a:extLst>
          </p:cNvPr>
          <p:cNvSpPr>
            <a:spLocks noGrp="1"/>
          </p:cNvSpPr>
          <p:nvPr>
            <p:ph idx="1"/>
          </p:nvPr>
        </p:nvSpPr>
        <p:spPr>
          <a:xfrm>
            <a:off x="533400" y="1400175"/>
            <a:ext cx="8153399" cy="4755698"/>
          </a:xfrm>
        </p:spPr>
        <p:txBody>
          <a:bodyPr/>
          <a:lstStyle>
            <a:lvl1pPr marL="342900" indent="-285750">
              <a:spcBef>
                <a:spcPts val="600"/>
              </a:spcBef>
              <a:buSzPct val="85000"/>
              <a:buFontTx/>
              <a:buBlip>
                <a:blip r:embed="rId2"/>
              </a:buBlip>
              <a:defRPr/>
            </a:lvl1pPr>
            <a:lvl2pPr marL="635000" indent="-344488">
              <a:spcBef>
                <a:spcPts val="600"/>
              </a:spcBef>
              <a:buFontTx/>
              <a:buBlip>
                <a:blip r:embed="rId3"/>
              </a:buBlip>
              <a:tabLst/>
              <a:defRPr/>
            </a:lvl2pPr>
            <a:lvl3pPr marL="915988" indent="-344488">
              <a:spcBef>
                <a:spcPts val="600"/>
              </a:spcBef>
              <a:tabLst/>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Footer Placeholder 4">
            <a:extLst>
              <a:ext uri="{FF2B5EF4-FFF2-40B4-BE49-F238E27FC236}">
                <a16:creationId xmlns:a16="http://schemas.microsoft.com/office/drawing/2014/main" id="{E5BF78B9-2FEA-478C-A5F4-F5A3AEFEA7BB}"/>
              </a:ext>
            </a:extLst>
          </p:cNvPr>
          <p:cNvSpPr>
            <a:spLocks noGrp="1"/>
          </p:cNvSpPr>
          <p:nvPr>
            <p:ph type="ftr" sz="quarter" idx="11"/>
          </p:nvPr>
        </p:nvSpPr>
        <p:spPr>
          <a:xfrm>
            <a:off x="499243" y="6489107"/>
            <a:ext cx="8145514" cy="274320"/>
          </a:xfrm>
        </p:spPr>
        <p:txBody>
          <a:bodyPr/>
          <a:lstStyle/>
          <a:p>
            <a:endParaRPr lang="en-US" dirty="0"/>
          </a:p>
        </p:txBody>
      </p:sp>
      <p:sp>
        <p:nvSpPr>
          <p:cNvPr id="5" name="Slide Number Placeholder 5">
            <a:extLst>
              <a:ext uri="{FF2B5EF4-FFF2-40B4-BE49-F238E27FC236}">
                <a16:creationId xmlns:a16="http://schemas.microsoft.com/office/drawing/2014/main" id="{DF47D690-A3AF-4D79-A8D6-C8044CA38EB6}"/>
              </a:ext>
            </a:extLst>
          </p:cNvPr>
          <p:cNvSpPr>
            <a:spLocks noGrp="1"/>
          </p:cNvSpPr>
          <p:nvPr>
            <p:ph type="sldNum" sz="quarter" idx="12"/>
          </p:nvPr>
        </p:nvSpPr>
        <p:spPr>
          <a:xfrm>
            <a:off x="8319868" y="6489107"/>
            <a:ext cx="733864" cy="274320"/>
          </a:xfrm>
        </p:spPr>
        <p:txBody>
          <a:bodyPr/>
          <a:lstStyle/>
          <a:p>
            <a:fld id="{6736B3CA-E88C-4D03-9542-16433AE54E86}" type="slidenum">
              <a:rPr lang="en-US" smtClean="0"/>
              <a:pPr/>
              <a:t>‹#›</a:t>
            </a:fld>
            <a:endParaRPr lang="en-US" dirty="0"/>
          </a:p>
        </p:txBody>
      </p:sp>
      <p:sp>
        <p:nvSpPr>
          <p:cNvPr id="6" name="Title 7">
            <a:extLst>
              <a:ext uri="{FF2B5EF4-FFF2-40B4-BE49-F238E27FC236}">
                <a16:creationId xmlns:a16="http://schemas.microsoft.com/office/drawing/2014/main" id="{36C2F210-0F68-414D-A789-FCE52BE0E3D5}"/>
              </a:ext>
            </a:extLst>
          </p:cNvPr>
          <p:cNvSpPr>
            <a:spLocks noGrp="1"/>
          </p:cNvSpPr>
          <p:nvPr>
            <p:ph type="title" hasCustomPrompt="1"/>
          </p:nvPr>
        </p:nvSpPr>
        <p:spPr>
          <a:xfrm>
            <a:off x="457200" y="204107"/>
            <a:ext cx="8229600" cy="971550"/>
          </a:xfrm>
        </p:spPr>
        <p:txBody>
          <a:bodyPr/>
          <a:lstStyle>
            <a:lvl1pPr>
              <a:defRPr b="0">
                <a:solidFill>
                  <a:srgbClr val="00539F"/>
                </a:solidFill>
              </a:defRPr>
            </a:lvl1pPr>
          </a:lstStyle>
          <a:p>
            <a:r>
              <a:rPr lang="en-US" dirty="0"/>
              <a:t>CLICK TO EDIT MASTER TITLE STYLE</a:t>
            </a:r>
          </a:p>
        </p:txBody>
      </p:sp>
    </p:spTree>
    <p:extLst>
      <p:ext uri="{BB962C8B-B14F-4D97-AF65-F5344CB8AC3E}">
        <p14:creationId xmlns:p14="http://schemas.microsoft.com/office/powerpoint/2010/main" val="292973816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69AF70DE-4B7E-4400-874C-5756F11FE3B5}"/>
              </a:ext>
            </a:extLst>
          </p:cNvPr>
          <p:cNvSpPr>
            <a:spLocks noGrp="1"/>
          </p:cNvSpPr>
          <p:nvPr>
            <p:ph sz="half" idx="1"/>
          </p:nvPr>
        </p:nvSpPr>
        <p:spPr>
          <a:xfrm>
            <a:off x="457200" y="1243257"/>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5" name="Content Placeholder 3">
            <a:extLst>
              <a:ext uri="{FF2B5EF4-FFF2-40B4-BE49-F238E27FC236}">
                <a16:creationId xmlns:a16="http://schemas.microsoft.com/office/drawing/2014/main" id="{FA06D9D3-7E17-4C4C-B760-4D01354BCD99}"/>
              </a:ext>
            </a:extLst>
          </p:cNvPr>
          <p:cNvSpPr>
            <a:spLocks noGrp="1"/>
          </p:cNvSpPr>
          <p:nvPr>
            <p:ph sz="half" idx="2"/>
          </p:nvPr>
        </p:nvSpPr>
        <p:spPr>
          <a:xfrm>
            <a:off x="4648200" y="1243257"/>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Footer Placeholder 5">
            <a:extLst>
              <a:ext uri="{FF2B5EF4-FFF2-40B4-BE49-F238E27FC236}">
                <a16:creationId xmlns:a16="http://schemas.microsoft.com/office/drawing/2014/main" id="{C3C6BDFD-D10F-41BD-93FB-7DC3F546CABB}"/>
              </a:ext>
            </a:extLst>
          </p:cNvPr>
          <p:cNvSpPr>
            <a:spLocks noGrp="1"/>
          </p:cNvSpPr>
          <p:nvPr>
            <p:ph type="ftr" sz="quarter" idx="11"/>
          </p:nvPr>
        </p:nvSpPr>
        <p:spPr>
          <a:xfrm>
            <a:off x="795335" y="6489107"/>
            <a:ext cx="7553331" cy="274320"/>
          </a:xfrm>
        </p:spPr>
        <p:txBody>
          <a:bodyPr/>
          <a:lstStyle/>
          <a:p>
            <a:endParaRPr lang="en-US" dirty="0"/>
          </a:p>
        </p:txBody>
      </p:sp>
      <p:sp>
        <p:nvSpPr>
          <p:cNvPr id="17" name="Slide Number Placeholder 6">
            <a:extLst>
              <a:ext uri="{FF2B5EF4-FFF2-40B4-BE49-F238E27FC236}">
                <a16:creationId xmlns:a16="http://schemas.microsoft.com/office/drawing/2014/main" id="{B761DE81-FDCD-423E-AAC0-2562BCC9E812}"/>
              </a:ext>
            </a:extLst>
          </p:cNvPr>
          <p:cNvSpPr>
            <a:spLocks noGrp="1"/>
          </p:cNvSpPr>
          <p:nvPr>
            <p:ph type="sldNum" sz="quarter" idx="12"/>
          </p:nvPr>
        </p:nvSpPr>
        <p:spPr>
          <a:xfrm>
            <a:off x="8319868" y="6489107"/>
            <a:ext cx="733864" cy="274320"/>
          </a:xfrm>
        </p:spPr>
        <p:txBody>
          <a:bodyPr/>
          <a:lstStyle/>
          <a:p>
            <a:fld id="{6736B3CA-E88C-4D03-9542-16433AE54E86}" type="slidenum">
              <a:rPr lang="en-US" smtClean="0"/>
              <a:pPr/>
              <a:t>‹#›</a:t>
            </a:fld>
            <a:endParaRPr lang="en-US" dirty="0"/>
          </a:p>
        </p:txBody>
      </p:sp>
      <p:sp>
        <p:nvSpPr>
          <p:cNvPr id="18" name="Title 7">
            <a:extLst>
              <a:ext uri="{FF2B5EF4-FFF2-40B4-BE49-F238E27FC236}">
                <a16:creationId xmlns:a16="http://schemas.microsoft.com/office/drawing/2014/main" id="{B738DD64-5332-4490-95FB-045A1A279468}"/>
              </a:ext>
            </a:extLst>
          </p:cNvPr>
          <p:cNvSpPr>
            <a:spLocks noGrp="1"/>
          </p:cNvSpPr>
          <p:nvPr>
            <p:ph type="title" hasCustomPrompt="1"/>
          </p:nvPr>
        </p:nvSpPr>
        <p:spPr>
          <a:xfrm>
            <a:off x="457200" y="204107"/>
            <a:ext cx="8229600" cy="971550"/>
          </a:xfrm>
        </p:spPr>
        <p:txBody>
          <a:bodyPr/>
          <a:lstStyle>
            <a:lvl1pPr>
              <a:defRPr>
                <a:solidFill>
                  <a:srgbClr val="00539F"/>
                </a:solidFill>
              </a:defRPr>
            </a:lvl1pPr>
          </a:lstStyle>
          <a:p>
            <a:r>
              <a:rPr lang="en-US" dirty="0"/>
              <a:t>CLICK TO EDIT MASTER TITLE STYLE</a:t>
            </a:r>
          </a:p>
        </p:txBody>
      </p:sp>
    </p:spTree>
    <p:extLst>
      <p:ext uri="{BB962C8B-B14F-4D97-AF65-F5344CB8AC3E}">
        <p14:creationId xmlns:p14="http://schemas.microsoft.com/office/powerpoint/2010/main" val="1637759230"/>
      </p:ext>
    </p:extLst>
  </p:cSld>
  <p:clrMapOvr>
    <a:masterClrMapping/>
  </p:clrMapOvr>
  <p:transition>
    <p:wipe dir="r"/>
  </p:transition>
  <p:extLst>
    <p:ext uri="{DCECCB84-F9BA-43D5-87BE-67443E8EF086}">
      <p15:sldGuideLst xmlns:p15="http://schemas.microsoft.com/office/powerpoint/2012/main">
        <p15:guide id="1" pos="2880">
          <p15:clr>
            <a:srgbClr val="FBAE40"/>
          </p15:clr>
        </p15:guide>
        <p15:guide id="2" orient="horz" pos="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AD8367E-677F-428F-BB72-36BD790C544F}"/>
              </a:ext>
            </a:extLst>
          </p:cNvPr>
          <p:cNvSpPr>
            <a:spLocks noGrp="1"/>
          </p:cNvSpPr>
          <p:nvPr>
            <p:ph type="ftr" sz="quarter" idx="3"/>
          </p:nvPr>
        </p:nvSpPr>
        <p:spPr>
          <a:xfrm>
            <a:off x="722811" y="6489107"/>
            <a:ext cx="7698378" cy="274320"/>
          </a:xfrm>
          <a:prstGeom prst="rect">
            <a:avLst/>
          </a:prstGeom>
        </p:spPr>
        <p:txBody>
          <a:bodyPr vert="horz" lIns="45720" rIns="45720" bIns="0" rtlCol="0" anchor="ctr"/>
          <a:lstStyle>
            <a:lvl1pPr algn="ctr" eaLnBrk="1" latinLnBrk="0" hangingPunct="1">
              <a:defRPr kumimoji="0" sz="1200" b="1">
                <a:solidFill>
                  <a:schemeClr val="tx1"/>
                </a:solidFill>
                <a:latin typeface="Calibri" pitchFamily="34" charset="0"/>
              </a:defRPr>
            </a:lvl1pPr>
            <a:extLst/>
          </a:lstStyle>
          <a:p>
            <a:endParaRPr lang="en-US" dirty="0"/>
          </a:p>
        </p:txBody>
      </p:sp>
      <p:sp>
        <p:nvSpPr>
          <p:cNvPr id="7" name="Slide Number Placeholder 5">
            <a:extLst>
              <a:ext uri="{FF2B5EF4-FFF2-40B4-BE49-F238E27FC236}">
                <a16:creationId xmlns:a16="http://schemas.microsoft.com/office/drawing/2014/main" id="{18EE558D-AA09-46AE-80A6-4947BA16A704}"/>
              </a:ext>
            </a:extLst>
          </p:cNvPr>
          <p:cNvSpPr>
            <a:spLocks noGrp="1"/>
          </p:cNvSpPr>
          <p:nvPr>
            <p:ph type="sldNum" sz="quarter" idx="4"/>
          </p:nvPr>
        </p:nvSpPr>
        <p:spPr>
          <a:xfrm>
            <a:off x="8319868" y="6489107"/>
            <a:ext cx="733864" cy="274320"/>
          </a:xfrm>
          <a:prstGeom prst="rect">
            <a:avLst/>
          </a:prstGeom>
        </p:spPr>
        <p:txBody>
          <a:bodyPr vert="horz" bIns="0" rtlCol="0" anchor="ctr"/>
          <a:lstStyle>
            <a:lvl1pPr algn="ctr" eaLnBrk="1" latinLnBrk="0" hangingPunct="1">
              <a:defRPr kumimoji="0" sz="1200" b="1">
                <a:solidFill>
                  <a:schemeClr val="tx1"/>
                </a:solidFill>
                <a:latin typeface="Calibri" pitchFamily="34" charset="0"/>
              </a:defRPr>
            </a:lvl1pPr>
            <a:extLst/>
          </a:lstStyle>
          <a:p>
            <a:fld id="{6736B3CA-E88C-4D03-9542-16433AE54E86}" type="slidenum">
              <a:rPr lang="en-US" smtClean="0"/>
              <a:pPr/>
              <a:t>‹#›</a:t>
            </a:fld>
            <a:endParaRPr lang="en-US" dirty="0"/>
          </a:p>
        </p:txBody>
      </p:sp>
    </p:spTree>
    <p:extLst>
      <p:ext uri="{BB962C8B-B14F-4D97-AF65-F5344CB8AC3E}">
        <p14:creationId xmlns:p14="http://schemas.microsoft.com/office/powerpoint/2010/main" val="240602809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EDCCAD13-94F0-41D7-8067-E7F3A6547B30}"/>
              </a:ext>
            </a:extLst>
          </p:cNvPr>
          <p:cNvSpPr>
            <a:spLocks noGrp="1"/>
          </p:cNvSpPr>
          <p:nvPr>
            <p:ph type="ftr" sz="quarter" idx="3"/>
          </p:nvPr>
        </p:nvSpPr>
        <p:spPr>
          <a:xfrm>
            <a:off x="722811" y="6489107"/>
            <a:ext cx="7698378" cy="274320"/>
          </a:xfrm>
          <a:prstGeom prst="rect">
            <a:avLst/>
          </a:prstGeom>
        </p:spPr>
        <p:txBody>
          <a:bodyPr vert="horz" lIns="45720" rIns="45720" bIns="0" rtlCol="0" anchor="ctr"/>
          <a:lstStyle>
            <a:lvl1pPr algn="ctr" eaLnBrk="1" latinLnBrk="0" hangingPunct="1">
              <a:defRPr kumimoji="0" sz="1200" b="1">
                <a:solidFill>
                  <a:schemeClr val="tx1"/>
                </a:solidFill>
                <a:latin typeface="Calibri" pitchFamily="34" charset="0"/>
              </a:defRPr>
            </a:lvl1pPr>
            <a:extLst/>
          </a:lstStyle>
          <a:p>
            <a:endParaRPr lang="en-US" dirty="0"/>
          </a:p>
        </p:txBody>
      </p:sp>
      <p:sp>
        <p:nvSpPr>
          <p:cNvPr id="9" name="Slide Number Placeholder 5">
            <a:extLst>
              <a:ext uri="{FF2B5EF4-FFF2-40B4-BE49-F238E27FC236}">
                <a16:creationId xmlns:a16="http://schemas.microsoft.com/office/drawing/2014/main" id="{096B1785-6F60-464D-81E0-AD4CD5BF47B2}"/>
              </a:ext>
            </a:extLst>
          </p:cNvPr>
          <p:cNvSpPr>
            <a:spLocks noGrp="1"/>
          </p:cNvSpPr>
          <p:nvPr>
            <p:ph type="sldNum" sz="quarter" idx="4"/>
          </p:nvPr>
        </p:nvSpPr>
        <p:spPr>
          <a:xfrm>
            <a:off x="8319868" y="6489107"/>
            <a:ext cx="733864" cy="274320"/>
          </a:xfrm>
          <a:prstGeom prst="rect">
            <a:avLst/>
          </a:prstGeom>
        </p:spPr>
        <p:txBody>
          <a:bodyPr vert="horz" bIns="0" rtlCol="0" anchor="ctr"/>
          <a:lstStyle>
            <a:lvl1pPr algn="ctr" eaLnBrk="1" latinLnBrk="0" hangingPunct="1">
              <a:defRPr kumimoji="0" sz="1200" b="1">
                <a:solidFill>
                  <a:schemeClr val="tx1"/>
                </a:solidFill>
                <a:latin typeface="Calibri" pitchFamily="34" charset="0"/>
              </a:defRPr>
            </a:lvl1pPr>
            <a:extLst/>
          </a:lstStyle>
          <a:p>
            <a:fld id="{6736B3CA-E88C-4D03-9542-16433AE54E86}" type="slidenum">
              <a:rPr lang="en-US" smtClean="0"/>
              <a:pPr/>
              <a:t>‹#›</a:t>
            </a:fld>
            <a:endParaRPr lang="en-US" dirty="0"/>
          </a:p>
        </p:txBody>
      </p:sp>
    </p:spTree>
    <p:extLst>
      <p:ext uri="{BB962C8B-B14F-4D97-AF65-F5344CB8AC3E}">
        <p14:creationId xmlns:p14="http://schemas.microsoft.com/office/powerpoint/2010/main" val="278112134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A510A59-D920-40FA-8079-C98F40087148}"/>
              </a:ext>
            </a:extLst>
          </p:cNvPr>
          <p:cNvSpPr>
            <a:spLocks noGrp="1"/>
          </p:cNvSpPr>
          <p:nvPr>
            <p:ph type="title"/>
          </p:nvPr>
        </p:nvSpPr>
        <p:spPr>
          <a:xfrm>
            <a:off x="457200" y="204107"/>
            <a:ext cx="8229600" cy="971550"/>
          </a:xfrm>
          <a:prstGeom prst="rect">
            <a:avLst/>
          </a:prstGeom>
        </p:spPr>
        <p:txBody>
          <a:bodyPr vert="horz" lIns="91440" tIns="45720" rIns="91440" bIns="45720" rtlCol="0" anchor="ctr">
            <a:noAutofit/>
          </a:bodyPr>
          <a:lstStyle/>
          <a:p>
            <a:r>
              <a:rPr kumimoji="0" lang="en-US" dirty="0"/>
              <a:t>CLICK TO EDIT MASTER TITLE STYLE</a:t>
            </a:r>
          </a:p>
        </p:txBody>
      </p:sp>
      <p:sp>
        <p:nvSpPr>
          <p:cNvPr id="8" name="Text Placeholder 2">
            <a:extLst>
              <a:ext uri="{FF2B5EF4-FFF2-40B4-BE49-F238E27FC236}">
                <a16:creationId xmlns:a16="http://schemas.microsoft.com/office/drawing/2014/main" id="{9FFE3D83-F280-41F4-BED4-542275ADD89E}"/>
              </a:ext>
            </a:extLst>
          </p:cNvPr>
          <p:cNvSpPr>
            <a:spLocks noGrp="1"/>
          </p:cNvSpPr>
          <p:nvPr>
            <p:ph type="body" idx="1"/>
          </p:nvPr>
        </p:nvSpPr>
        <p:spPr>
          <a:xfrm>
            <a:off x="581024" y="1400175"/>
            <a:ext cx="8105775" cy="4755698"/>
          </a:xfrm>
          <a:prstGeom prst="rect">
            <a:avLst/>
          </a:prstGeom>
        </p:spPr>
        <p:txBody>
          <a:bodyPr vert="horz" lIns="54864" tIns="91440" rtlCol="0">
            <a:no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Footer Placeholder 4">
            <a:extLst>
              <a:ext uri="{FF2B5EF4-FFF2-40B4-BE49-F238E27FC236}">
                <a16:creationId xmlns:a16="http://schemas.microsoft.com/office/drawing/2014/main" id="{C62D9C46-C72F-42FC-84DB-4DA23F1582B1}"/>
              </a:ext>
            </a:extLst>
          </p:cNvPr>
          <p:cNvSpPr>
            <a:spLocks noGrp="1"/>
          </p:cNvSpPr>
          <p:nvPr>
            <p:ph type="ftr" sz="quarter" idx="3"/>
          </p:nvPr>
        </p:nvSpPr>
        <p:spPr>
          <a:xfrm>
            <a:off x="722811" y="6509655"/>
            <a:ext cx="7698378" cy="274320"/>
          </a:xfrm>
          <a:prstGeom prst="rect">
            <a:avLst/>
          </a:prstGeom>
        </p:spPr>
        <p:txBody>
          <a:bodyPr vert="horz" lIns="45720" rIns="45720" bIns="0" rtlCol="0" anchor="ctr"/>
          <a:lstStyle>
            <a:lvl1pPr algn="ctr" eaLnBrk="1" latinLnBrk="0" hangingPunct="1">
              <a:defRPr kumimoji="0" sz="1200" b="1">
                <a:solidFill>
                  <a:schemeClr val="tx1"/>
                </a:solidFill>
                <a:latin typeface="Calibri" pitchFamily="34" charset="0"/>
              </a:defRPr>
            </a:lvl1pPr>
            <a:extLst/>
          </a:lstStyle>
          <a:p>
            <a:endParaRPr lang="en-US" dirty="0"/>
          </a:p>
        </p:txBody>
      </p:sp>
      <p:sp>
        <p:nvSpPr>
          <p:cNvPr id="10" name="Slide Number Placeholder 5">
            <a:extLst>
              <a:ext uri="{FF2B5EF4-FFF2-40B4-BE49-F238E27FC236}">
                <a16:creationId xmlns:a16="http://schemas.microsoft.com/office/drawing/2014/main" id="{E689ECE2-8536-4EE8-B333-4405B2AD4431}"/>
              </a:ext>
            </a:extLst>
          </p:cNvPr>
          <p:cNvSpPr>
            <a:spLocks noGrp="1"/>
          </p:cNvSpPr>
          <p:nvPr>
            <p:ph type="sldNum" sz="quarter" idx="4"/>
          </p:nvPr>
        </p:nvSpPr>
        <p:spPr>
          <a:xfrm>
            <a:off x="8319868" y="6509655"/>
            <a:ext cx="733864" cy="274320"/>
          </a:xfrm>
          <a:prstGeom prst="rect">
            <a:avLst/>
          </a:prstGeom>
        </p:spPr>
        <p:txBody>
          <a:bodyPr vert="horz" bIns="0" rtlCol="0" anchor="ctr"/>
          <a:lstStyle>
            <a:lvl1pPr algn="ctr" eaLnBrk="1" latinLnBrk="0" hangingPunct="1">
              <a:defRPr kumimoji="0" sz="1200" b="1">
                <a:solidFill>
                  <a:schemeClr val="tx1"/>
                </a:solidFill>
                <a:latin typeface="Calibri" pitchFamily="34" charset="0"/>
              </a:defRPr>
            </a:lvl1pPr>
            <a:extLst/>
          </a:lstStyle>
          <a:p>
            <a:fld id="{6736B3CA-E88C-4D03-9542-16433AE54E86}" type="slidenum">
              <a:rPr lang="en-US" smtClean="0"/>
              <a:pPr/>
              <a:t>‹#›</a:t>
            </a:fld>
            <a:endParaRPr lang="en-US" dirty="0"/>
          </a:p>
        </p:txBody>
      </p:sp>
    </p:spTree>
    <p:extLst>
      <p:ext uri="{BB962C8B-B14F-4D97-AF65-F5344CB8AC3E}">
        <p14:creationId xmlns:p14="http://schemas.microsoft.com/office/powerpoint/2010/main" val="29563116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defTabSz="914400" rtl="0" eaLnBrk="1" latinLnBrk="0" hangingPunct="1">
        <a:lnSpc>
          <a:spcPct val="90000"/>
        </a:lnSpc>
        <a:spcBef>
          <a:spcPct val="0"/>
        </a:spcBef>
        <a:buNone/>
        <a:defRPr sz="3200" kern="1200">
          <a:solidFill>
            <a:srgbClr val="3A6389"/>
          </a:solidFill>
          <a:latin typeface="+mn-lt"/>
          <a:ea typeface="+mj-ea"/>
          <a:cs typeface="+mj-cs"/>
        </a:defRPr>
      </a:lvl1pPr>
    </p:titleStyle>
    <p:body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8"/>
        </a:buBlip>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Tx/>
        <a:buBlip>
          <a:blip r:embed="rId9"/>
        </a:buBlip>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7CC539F4-C70D-4D42-979C-6D829D98BA08}"/>
              </a:ext>
            </a:extLst>
          </p:cNvPr>
          <p:cNvSpPr txBox="1">
            <a:spLocks/>
          </p:cNvSpPr>
          <p:nvPr/>
        </p:nvSpPr>
        <p:spPr>
          <a:xfrm>
            <a:off x="117087" y="6576647"/>
            <a:ext cx="1824648" cy="281353"/>
          </a:xfrm>
          <a:prstGeom prst="rect">
            <a:avLst/>
          </a:prstGeom>
        </p:spPr>
        <p:txBody>
          <a:bodyPr vert="horz" lIns="45720" rIns="45720" bIns="0" rtlCol="0" anchor="ctr"/>
          <a:lstStyle>
            <a:defPPr>
              <a:defRPr lang="en-US"/>
            </a:defPPr>
            <a:lvl1pPr marL="0" algn="ctr" defTabSz="914400" rtl="0" eaLnBrk="1" latinLnBrk="0" hangingPunct="1">
              <a:defRPr kumimoji="0" sz="1200" b="1" kern="1200">
                <a:solidFill>
                  <a:schemeClr val="bg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6858000" algn="r"/>
              </a:tabLst>
            </a:pPr>
            <a:r>
              <a:rPr lang="en-US" sz="1000" dirty="0">
                <a:latin typeface="Calibri Light" panose="020F0302020204030204" pitchFamily="34" charset="0"/>
              </a:rPr>
              <a:t>FAC0566-1121P</a:t>
            </a:r>
          </a:p>
        </p:txBody>
      </p:sp>
      <p:sp>
        <p:nvSpPr>
          <p:cNvPr id="12" name="Title 4"/>
          <p:cNvSpPr txBox="1">
            <a:spLocks/>
          </p:cNvSpPr>
          <p:nvPr/>
        </p:nvSpPr>
        <p:spPr>
          <a:xfrm>
            <a:off x="437063" y="969930"/>
            <a:ext cx="8060872" cy="1088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0" lang="en-US" sz="4400" b="0" kern="1200" dirty="0">
                <a:solidFill>
                  <a:schemeClr val="bg1"/>
                </a:solidFill>
                <a:effectLst/>
                <a:latin typeface="Calibri Light" panose="020F0302020204030204" pitchFamily="34" charset="0"/>
                <a:ea typeface="+mj-ea"/>
                <a:cs typeface="+mj-cs"/>
              </a:defRPr>
            </a:lvl1pPr>
          </a:lstStyle>
          <a:p>
            <a:pPr>
              <a:lnSpc>
                <a:spcPct val="70000"/>
              </a:lnSpc>
            </a:pPr>
            <a:r>
              <a:rPr lang="en-US" sz="2800"/>
              <a:t>PACIFIC</a:t>
            </a:r>
            <a:br>
              <a:rPr lang="en-US"/>
            </a:br>
            <a:r>
              <a:rPr lang="en-US"/>
              <a:t>SECURE INCOME</a:t>
            </a:r>
          </a:p>
        </p:txBody>
      </p:sp>
      <p:sp>
        <p:nvSpPr>
          <p:cNvPr id="13" name="Title 4"/>
          <p:cNvSpPr txBox="1">
            <a:spLocks/>
          </p:cNvSpPr>
          <p:nvPr/>
        </p:nvSpPr>
        <p:spPr>
          <a:xfrm>
            <a:off x="437063" y="1803770"/>
            <a:ext cx="8060872" cy="51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0" lang="en-US" sz="3600" b="0" kern="1200" dirty="0">
                <a:solidFill>
                  <a:schemeClr val="bg1"/>
                </a:solidFill>
                <a:effectLst/>
                <a:latin typeface="Calibri Light" panose="020F0302020204030204" pitchFamily="34" charset="0"/>
                <a:ea typeface="+mj-ea"/>
                <a:cs typeface="+mj-cs"/>
              </a:defRPr>
            </a:lvl1pPr>
            <a:extLst/>
          </a:lstStyle>
          <a:p>
            <a:r>
              <a:rPr lang="en-US" sz="1800" dirty="0"/>
              <a:t>Fixed, Deferred Income Annuity</a:t>
            </a:r>
          </a:p>
        </p:txBody>
      </p:sp>
      <p:sp>
        <p:nvSpPr>
          <p:cNvPr id="14" name="Title 4"/>
          <p:cNvSpPr txBox="1">
            <a:spLocks/>
          </p:cNvSpPr>
          <p:nvPr/>
        </p:nvSpPr>
        <p:spPr>
          <a:xfrm>
            <a:off x="4176750" y="1369079"/>
            <a:ext cx="581498" cy="341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0" lang="en-US" sz="4400" b="0" kern="1200" dirty="0">
                <a:solidFill>
                  <a:schemeClr val="bg1"/>
                </a:solidFill>
                <a:effectLst/>
                <a:latin typeface="Calibri Light" panose="020F0302020204030204" pitchFamily="34" charset="0"/>
                <a:ea typeface="+mj-ea"/>
                <a:cs typeface="+mj-cs"/>
              </a:defRPr>
            </a:lvl1pPr>
            <a:extLst/>
          </a:lstStyle>
          <a:p>
            <a:pPr>
              <a:lnSpc>
                <a:spcPct val="70000"/>
              </a:lnSpc>
            </a:pPr>
            <a:r>
              <a:rPr lang="en-US" sz="2400" dirty="0"/>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174638"/>
            <a:ext cx="8492289" cy="4755698"/>
          </a:xfrm>
          <a:prstGeom prst="rect">
            <a:avLst/>
          </a:prstGeom>
        </p:spPr>
        <p:txBody>
          <a:bodyPr/>
          <a:lstStyle/>
          <a:p>
            <a:r>
              <a:rPr lang="en-US" sz="2600" dirty="0"/>
              <a:t>Period Certain up to 30 years</a:t>
            </a:r>
            <a:r>
              <a:rPr lang="en-US" sz="2600" baseline="30000" dirty="0"/>
              <a:t>1, 2</a:t>
            </a:r>
          </a:p>
          <a:p>
            <a:r>
              <a:rPr lang="en-US" sz="2600" dirty="0"/>
              <a:t>Life Only</a:t>
            </a:r>
          </a:p>
          <a:p>
            <a:r>
              <a:rPr lang="en-US" sz="2600" dirty="0"/>
              <a:t>Life Only with 100% Return of Purchase Payments</a:t>
            </a:r>
            <a:br>
              <a:rPr lang="en-US" sz="2600" dirty="0"/>
            </a:br>
            <a:r>
              <a:rPr lang="en-US" sz="2600" dirty="0"/>
              <a:t> Death Benefit</a:t>
            </a:r>
          </a:p>
          <a:p>
            <a:r>
              <a:rPr lang="en-US" sz="2600" dirty="0"/>
              <a:t>Life with Period Certain up to 30 years</a:t>
            </a:r>
            <a:r>
              <a:rPr lang="en-US" sz="2600" baseline="30000" dirty="0"/>
              <a:t>1, 2</a:t>
            </a:r>
            <a:endParaRPr lang="en-US" sz="2600" dirty="0"/>
          </a:p>
          <a:p>
            <a:r>
              <a:rPr lang="en-US" sz="2600" dirty="0"/>
              <a:t>Life with Cash Refund</a:t>
            </a:r>
          </a:p>
          <a:p>
            <a:r>
              <a:rPr lang="en-US" sz="2600" dirty="0"/>
              <a:t>Life with Installment Refund</a:t>
            </a:r>
            <a:r>
              <a:rPr lang="en-US" sz="2600" baseline="30000" dirty="0"/>
              <a:t>2,3</a:t>
            </a:r>
          </a:p>
          <a:p>
            <a:endParaRPr lang="en-US" sz="2600" dirty="0"/>
          </a:p>
          <a:p>
            <a:endParaRPr lang="en-US" sz="2600" dirty="0"/>
          </a:p>
          <a:p>
            <a:endParaRPr lang="en-US" sz="2600" dirty="0"/>
          </a:p>
        </p:txBody>
      </p:sp>
      <p:sp>
        <p:nvSpPr>
          <p:cNvPr id="8" name="Title 7"/>
          <p:cNvSpPr>
            <a:spLocks noGrp="1"/>
          </p:cNvSpPr>
          <p:nvPr>
            <p:ph type="title"/>
          </p:nvPr>
        </p:nvSpPr>
        <p:spPr>
          <a:xfrm>
            <a:off x="457200" y="406115"/>
            <a:ext cx="8229600" cy="618041"/>
          </a:xfrm>
          <a:prstGeom prst="rect">
            <a:avLst/>
          </a:prstGeom>
        </p:spPr>
        <p:txBody>
          <a:bodyPr/>
          <a:lstStyle/>
          <a:p>
            <a:pPr lvl="0"/>
            <a:r>
              <a:rPr lang="en-US" dirty="0"/>
              <a:t>ANNUITY INCOME OPTIONS</a:t>
            </a:r>
          </a:p>
        </p:txBody>
      </p:sp>
      <p:sp>
        <p:nvSpPr>
          <p:cNvPr id="5" name="TextBox 4"/>
          <p:cNvSpPr txBox="1"/>
          <p:nvPr/>
        </p:nvSpPr>
        <p:spPr>
          <a:xfrm>
            <a:off x="495300" y="5241272"/>
            <a:ext cx="7904162" cy="1200329"/>
          </a:xfrm>
          <a:prstGeom prst="rect">
            <a:avLst/>
          </a:prstGeom>
          <a:noFill/>
        </p:spPr>
        <p:txBody>
          <a:bodyPr wrap="square" rtlCol="0">
            <a:spAutoFit/>
          </a:bodyPr>
          <a:lstStyle/>
          <a:p>
            <a:r>
              <a:rPr lang="en-US" sz="1200" baseline="30000" dirty="0"/>
              <a:t>1</a:t>
            </a:r>
            <a:r>
              <a:rPr lang="en-US" sz="1200" dirty="0"/>
              <a:t>For qualified contracts, the maximum length of time for the Period Certain options may be less than 10 years, if necessary, to comply with required minimum distribution (RMD) regulations for annuities stipulated in the Setting Every Community Up for Retirement Enhancement (SECURE) Act.</a:t>
            </a:r>
          </a:p>
          <a:p>
            <a:r>
              <a:rPr lang="en-US" sz="1200" baseline="30000" dirty="0"/>
              <a:t>2</a:t>
            </a:r>
            <a:r>
              <a:rPr lang="en-US" sz="1200" dirty="0"/>
              <a:t>Not available with a QLAC.</a:t>
            </a:r>
          </a:p>
          <a:p>
            <a:r>
              <a:rPr lang="en-US" sz="1200" baseline="30000" dirty="0"/>
              <a:t>3</a:t>
            </a:r>
            <a:r>
              <a:rPr lang="en-US" sz="1200" dirty="0"/>
              <a:t>Not available on qualified contracts.</a:t>
            </a:r>
          </a:p>
          <a:p>
            <a:r>
              <a:rPr lang="en-US" sz="1200" dirty="0">
                <a:solidFill>
                  <a:srgbClr val="000000"/>
                </a:solidFill>
              </a:rPr>
              <a:t>Annuity income options are subject to state and firm availability.</a:t>
            </a:r>
          </a:p>
        </p:txBody>
      </p:sp>
      <p:sp>
        <p:nvSpPr>
          <p:cNvPr id="3" name="Slide Number Placeholder 2">
            <a:extLst>
              <a:ext uri="{FF2B5EF4-FFF2-40B4-BE49-F238E27FC236}">
                <a16:creationId xmlns:a16="http://schemas.microsoft.com/office/drawing/2014/main" id="{3779751A-5C54-4C73-9A15-83B8EF046FBB}"/>
              </a:ext>
            </a:extLst>
          </p:cNvPr>
          <p:cNvSpPr>
            <a:spLocks noGrp="1"/>
          </p:cNvSpPr>
          <p:nvPr>
            <p:ph type="sldNum" sz="quarter" idx="12"/>
          </p:nvPr>
        </p:nvSpPr>
        <p:spPr/>
        <p:txBody>
          <a:bodyPr/>
          <a:lstStyle/>
          <a:p>
            <a:fld id="{6736B3CA-E88C-4D03-9542-16433AE54E86}" type="slidenum">
              <a:rPr lang="en-US" smtClean="0"/>
              <a:pPr/>
              <a:t>10</a:t>
            </a:fld>
            <a:endParaRPr lang="en-US"/>
          </a:p>
        </p:txBody>
      </p:sp>
    </p:spTree>
    <p:extLst>
      <p:ext uri="{BB962C8B-B14F-4D97-AF65-F5344CB8AC3E}">
        <p14:creationId xmlns:p14="http://schemas.microsoft.com/office/powerpoint/2010/main" val="756697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838" y="1019179"/>
            <a:ext cx="8342323" cy="1151038"/>
          </a:xfrm>
          <a:prstGeom prst="rect">
            <a:avLst/>
          </a:prstGeom>
        </p:spPr>
        <p:txBody>
          <a:bodyPr/>
          <a:lstStyle/>
          <a:p>
            <a:pPr marL="118872" indent="0">
              <a:buNone/>
            </a:pPr>
            <a:r>
              <a:rPr lang="en-US" sz="2400" dirty="0"/>
              <a:t>All of the Life options also are available in Joint Life versions if you need income to last throughout the lives of you and your spouse. All Joint Life options require that the joint annuitant be a spouse.</a:t>
            </a:r>
          </a:p>
          <a:p>
            <a:endParaRPr lang="en-US" dirty="0"/>
          </a:p>
        </p:txBody>
      </p:sp>
      <p:sp>
        <p:nvSpPr>
          <p:cNvPr id="5" name="Title 4"/>
          <p:cNvSpPr>
            <a:spLocks noGrp="1"/>
          </p:cNvSpPr>
          <p:nvPr>
            <p:ph type="title"/>
          </p:nvPr>
        </p:nvSpPr>
        <p:spPr>
          <a:xfrm>
            <a:off x="457200" y="415890"/>
            <a:ext cx="8229600" cy="603289"/>
          </a:xfrm>
          <a:prstGeom prst="rect">
            <a:avLst/>
          </a:prstGeom>
        </p:spPr>
        <p:txBody>
          <a:bodyPr/>
          <a:lstStyle/>
          <a:p>
            <a:r>
              <a:rPr lang="en-US" dirty="0"/>
              <a:t>JOINT LIFE OPTIONS</a:t>
            </a:r>
          </a:p>
        </p:txBody>
      </p:sp>
      <p:sp>
        <p:nvSpPr>
          <p:cNvPr id="3" name="Slide Number Placeholder 2">
            <a:extLst>
              <a:ext uri="{FF2B5EF4-FFF2-40B4-BE49-F238E27FC236}">
                <a16:creationId xmlns:a16="http://schemas.microsoft.com/office/drawing/2014/main" id="{331FE465-E182-4BDE-A337-A9F1CAA6A289}"/>
              </a:ext>
            </a:extLst>
          </p:cNvPr>
          <p:cNvSpPr>
            <a:spLocks noGrp="1"/>
          </p:cNvSpPr>
          <p:nvPr>
            <p:ph type="sldNum" sz="quarter" idx="12"/>
          </p:nvPr>
        </p:nvSpPr>
        <p:spPr/>
        <p:txBody>
          <a:bodyPr/>
          <a:lstStyle/>
          <a:p>
            <a:fld id="{6736B3CA-E88C-4D03-9542-16433AE54E86}" type="slidenum">
              <a:rPr lang="en-US" smtClean="0"/>
              <a:pPr/>
              <a:t>11</a:t>
            </a:fld>
            <a:endParaRPr lang="en-US"/>
          </a:p>
        </p:txBody>
      </p:sp>
      <p:sp>
        <p:nvSpPr>
          <p:cNvPr id="4" name="Rectangle 3">
            <a:extLst>
              <a:ext uri="{FF2B5EF4-FFF2-40B4-BE49-F238E27FC236}">
                <a16:creationId xmlns:a16="http://schemas.microsoft.com/office/drawing/2014/main" id="{2DA998D6-848F-421A-A15D-ABEBE7B6D0D3}"/>
              </a:ext>
            </a:extLst>
          </p:cNvPr>
          <p:cNvSpPr/>
          <p:nvPr/>
        </p:nvSpPr>
        <p:spPr>
          <a:xfrm>
            <a:off x="48124" y="2158950"/>
            <a:ext cx="8181474" cy="5463034"/>
          </a:xfrm>
          <a:prstGeom prst="rect">
            <a:avLst/>
          </a:prstGeom>
        </p:spPr>
        <p:txBody>
          <a:bodyPr wrap="square">
            <a:spAutoFit/>
          </a:bodyPr>
          <a:lstStyle/>
          <a:p>
            <a:pPr lvl="1"/>
            <a:r>
              <a:rPr lang="en-US" sz="2400" b="1" dirty="0">
                <a:solidFill>
                  <a:srgbClr val="4463A0"/>
                </a:solidFill>
                <a:latin typeface="Calibri" charset="0"/>
                <a:ea typeface="Calibri" charset="0"/>
                <a:cs typeface="Calibri" charset="0"/>
              </a:rPr>
              <a:t>Structuring Options</a:t>
            </a:r>
          </a:p>
          <a:p>
            <a:pPr marL="800100" lvl="1" indent="-342900">
              <a:spcBef>
                <a:spcPts val="300"/>
              </a:spcBef>
              <a:buBlip>
                <a:blip r:embed="rId3"/>
              </a:buBlip>
            </a:pPr>
            <a:r>
              <a:rPr lang="en-US" sz="2400" dirty="0">
                <a:latin typeface="Calibri Light" charset="0"/>
                <a:ea typeface="Calibri Light" charset="0"/>
                <a:cs typeface="Calibri Light" charset="0"/>
              </a:rPr>
              <a:t>Joint Life option may be reduced upon death of </a:t>
            </a:r>
            <a:br>
              <a:rPr lang="en-US" sz="2400" dirty="0">
                <a:latin typeface="Calibri Light" charset="0"/>
                <a:ea typeface="Calibri Light" charset="0"/>
                <a:cs typeface="Calibri Light" charset="0"/>
              </a:rPr>
            </a:br>
            <a:r>
              <a:rPr lang="en-US" sz="2400" u="sng" dirty="0">
                <a:latin typeface="Calibri Light" charset="0"/>
                <a:ea typeface="Calibri Light" charset="0"/>
                <a:cs typeface="Calibri Light" charset="0"/>
              </a:rPr>
              <a:t>either</a:t>
            </a:r>
            <a:r>
              <a:rPr lang="en-US" sz="2400" dirty="0">
                <a:latin typeface="Calibri Light" charset="0"/>
                <a:ea typeface="Calibri Light" charset="0"/>
                <a:cs typeface="Calibri Light" charset="0"/>
              </a:rPr>
              <a:t> annuitant</a:t>
            </a:r>
          </a:p>
          <a:p>
            <a:pPr marL="800100" lvl="1" indent="-342900">
              <a:spcBef>
                <a:spcPts val="300"/>
              </a:spcBef>
              <a:spcAft>
                <a:spcPts val="600"/>
              </a:spcAft>
              <a:buBlip>
                <a:blip r:embed="rId3"/>
              </a:buBlip>
            </a:pPr>
            <a:r>
              <a:rPr lang="en-US" sz="2400" dirty="0">
                <a:latin typeface="Calibri Light" charset="0"/>
                <a:ea typeface="Calibri Light" charset="0"/>
                <a:cs typeface="Calibri Light" charset="0"/>
              </a:rPr>
              <a:t>Joint and Survivor Life option may be reduced upon death of the </a:t>
            </a:r>
            <a:r>
              <a:rPr lang="en-US" sz="2400" u="sng" dirty="0">
                <a:latin typeface="Calibri Light" charset="0"/>
                <a:ea typeface="Calibri Light" charset="0"/>
                <a:cs typeface="Calibri Light" charset="0"/>
              </a:rPr>
              <a:t>primary</a:t>
            </a:r>
            <a:r>
              <a:rPr lang="en-US" sz="2400" dirty="0">
                <a:latin typeface="Calibri Light" charset="0"/>
                <a:ea typeface="Calibri Light" charset="0"/>
                <a:cs typeface="Calibri Light" charset="0"/>
              </a:rPr>
              <a:t> annuitant</a:t>
            </a:r>
          </a:p>
          <a:p>
            <a:pPr lvl="1"/>
            <a:r>
              <a:rPr lang="en-US" sz="2400" b="1" dirty="0">
                <a:solidFill>
                  <a:srgbClr val="4463A0"/>
                </a:solidFill>
                <a:latin typeface="Calibri" charset="0"/>
                <a:ea typeface="Calibri" charset="0"/>
                <a:cs typeface="Calibri" charset="0"/>
              </a:rPr>
              <a:t>Benefit Reduction</a:t>
            </a:r>
          </a:p>
          <a:p>
            <a:pPr marL="800100" lvl="1" indent="-342900">
              <a:lnSpc>
                <a:spcPct val="90000"/>
              </a:lnSpc>
              <a:spcBef>
                <a:spcPts val="300"/>
              </a:spcBef>
              <a:buBlip>
                <a:blip r:embed="rId3"/>
              </a:buBlip>
            </a:pPr>
            <a:r>
              <a:rPr lang="en-US" sz="2400" dirty="0">
                <a:latin typeface="Calibri Light" charset="0"/>
                <a:ea typeface="Calibri Light" charset="0"/>
                <a:cs typeface="Calibri Light" charset="0"/>
              </a:rPr>
              <a:t>You choose if the surviving annuitant will continue to receive the same income paid while both were alive, </a:t>
            </a:r>
            <a:br>
              <a:rPr lang="en-US" sz="2400" dirty="0">
                <a:latin typeface="Calibri Light" charset="0"/>
                <a:ea typeface="Calibri Light" charset="0"/>
                <a:cs typeface="Calibri Light" charset="0"/>
              </a:rPr>
            </a:br>
            <a:r>
              <a:rPr lang="en-US" sz="2400" dirty="0">
                <a:latin typeface="Calibri Light" charset="0"/>
                <a:ea typeface="Calibri Light" charset="0"/>
                <a:cs typeface="Calibri Light" charset="0"/>
              </a:rPr>
              <a:t>or a percentage </a:t>
            </a:r>
          </a:p>
          <a:p>
            <a:pPr marL="800100" lvl="1" indent="-342900">
              <a:lnSpc>
                <a:spcPct val="90000"/>
              </a:lnSpc>
              <a:spcBef>
                <a:spcPts val="300"/>
              </a:spcBef>
              <a:buBlip>
                <a:blip r:embed="rId3"/>
              </a:buBlip>
            </a:pPr>
            <a:r>
              <a:rPr lang="en-US" sz="2400" dirty="0">
                <a:latin typeface="Calibri Light" charset="0"/>
                <a:ea typeface="Calibri Light" charset="0"/>
                <a:cs typeface="Calibri Light" charset="0"/>
              </a:rPr>
              <a:t>Income payment can be reduced to 50%, 67%, or 75% </a:t>
            </a:r>
            <a:br>
              <a:rPr lang="en-US" sz="2400" dirty="0">
                <a:latin typeface="Calibri Light" charset="0"/>
                <a:ea typeface="Calibri Light" charset="0"/>
                <a:cs typeface="Calibri Light" charset="0"/>
              </a:rPr>
            </a:br>
            <a:r>
              <a:rPr lang="en-US" sz="2400" dirty="0">
                <a:latin typeface="Calibri Light" charset="0"/>
                <a:ea typeface="Calibri Light" charset="0"/>
                <a:cs typeface="Calibri Light" charset="0"/>
              </a:rPr>
              <a:t>of the current payment</a:t>
            </a:r>
          </a:p>
          <a:p>
            <a:pPr marL="800100" lvl="1" indent="-342900">
              <a:buBlip>
                <a:blip r:embed="rId3"/>
              </a:buBlip>
            </a:pPr>
            <a:endParaRPr lang="en-US" sz="2400" b="1" i="1" dirty="0">
              <a:cs typeface="Times New Roman" panose="02020603050405020304" pitchFamily="18" charset="0"/>
            </a:endParaRPr>
          </a:p>
          <a:p>
            <a:pPr marL="800100" lvl="1" indent="-342900">
              <a:buBlip>
                <a:blip r:embed="rId3"/>
              </a:buBlip>
            </a:pPr>
            <a:endParaRPr lang="en-US" sz="2400" dirty="0"/>
          </a:p>
          <a:p>
            <a:endParaRPr lang="en-US" sz="2400" b="1" i="1" dirty="0">
              <a:latin typeface="+mj-lt"/>
            </a:endParaRPr>
          </a:p>
        </p:txBody>
      </p:sp>
    </p:spTree>
    <p:extLst>
      <p:ext uri="{BB962C8B-B14F-4D97-AF65-F5344CB8AC3E}">
        <p14:creationId xmlns:p14="http://schemas.microsoft.com/office/powerpoint/2010/main" val="1916404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86" y="3539076"/>
            <a:ext cx="9142414" cy="1187223"/>
          </a:xfrm>
          <a:prstGeom prst="rect">
            <a:avLst/>
          </a:prstGeom>
          <a:gradFill>
            <a:gsLst>
              <a:gs pos="50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457200" y="443187"/>
            <a:ext cx="8229600" cy="530861"/>
          </a:xfrm>
          <a:prstGeom prst="rect">
            <a:avLst/>
          </a:prstGeom>
        </p:spPr>
        <p:txBody>
          <a:bodyPr/>
          <a:lstStyle/>
          <a:p>
            <a:r>
              <a:rPr lang="en-US" dirty="0"/>
              <a:t>INFLATION PROTECTION OPTION</a:t>
            </a:r>
            <a:endParaRPr lang="en-US" baseline="30000" dirty="0"/>
          </a:p>
        </p:txBody>
      </p:sp>
      <p:sp>
        <p:nvSpPr>
          <p:cNvPr id="6" name="Rectangle 1"/>
          <p:cNvSpPr>
            <a:spLocks noChangeArrowheads="1"/>
          </p:cNvSpPr>
          <p:nvPr/>
        </p:nvSpPr>
        <p:spPr bwMode="auto">
          <a:xfrm>
            <a:off x="585792" y="2754266"/>
            <a:ext cx="7017260" cy="646331"/>
          </a:xfrm>
          <a:prstGeom prst="rect">
            <a:avLst/>
          </a:prstGeom>
          <a:noFill/>
        </p:spPr>
        <p:txBody>
          <a:bodyPr wrap="square" rtlCol="0">
            <a:spAutoFit/>
          </a:bodyPr>
          <a:lstStyle/>
          <a:p>
            <a:r>
              <a:rPr lang="en-US" sz="1200" dirty="0"/>
              <a:t>This option can be elected only at contract issue and cannot be changed. </a:t>
            </a:r>
            <a:br>
              <a:rPr lang="en-US" sz="1200" dirty="0"/>
            </a:br>
            <a:r>
              <a:rPr lang="en-US" sz="1200" dirty="0"/>
              <a:t>Annual increase begins after the Annuity Payment Start Date. </a:t>
            </a:r>
          </a:p>
          <a:p>
            <a:r>
              <a:rPr lang="en-US" sz="1200" dirty="0"/>
              <a:t>Not available with a QLAC or traditional IRA.</a:t>
            </a:r>
          </a:p>
        </p:txBody>
      </p:sp>
      <p:sp>
        <p:nvSpPr>
          <p:cNvPr id="29" name="Oval 28">
            <a:extLst>
              <a:ext uri="{FF2B5EF4-FFF2-40B4-BE49-F238E27FC236}">
                <a16:creationId xmlns:a16="http://schemas.microsoft.com/office/drawing/2014/main" id="{A631D32D-2523-4AD7-8585-5BC4704AD86F}"/>
              </a:ext>
            </a:extLst>
          </p:cNvPr>
          <p:cNvSpPr/>
          <p:nvPr/>
        </p:nvSpPr>
        <p:spPr>
          <a:xfrm>
            <a:off x="8026118" y="1350153"/>
            <a:ext cx="428908" cy="4289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5248BF1-FF7E-4489-9C80-741DE3E92200}"/>
              </a:ext>
            </a:extLst>
          </p:cNvPr>
          <p:cNvSpPr/>
          <p:nvPr/>
        </p:nvSpPr>
        <p:spPr>
          <a:xfrm>
            <a:off x="7669645" y="1339757"/>
            <a:ext cx="428908" cy="4289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75FBE36-9533-4384-9C1E-E9088CE51707}"/>
              </a:ext>
            </a:extLst>
          </p:cNvPr>
          <p:cNvSpPr txBox="1"/>
          <p:nvPr/>
        </p:nvSpPr>
        <p:spPr>
          <a:xfrm>
            <a:off x="1037329" y="1333379"/>
            <a:ext cx="698818" cy="461665"/>
          </a:xfrm>
          <a:prstGeom prst="rect">
            <a:avLst/>
          </a:prstGeom>
          <a:noFill/>
        </p:spPr>
        <p:txBody>
          <a:bodyPr wrap="square" rtlCol="0">
            <a:spAutoFit/>
          </a:bodyPr>
          <a:lstStyle/>
          <a:p>
            <a:r>
              <a:rPr lang="en-US" sz="2400" b="1" dirty="0">
                <a:solidFill>
                  <a:schemeClr val="bg1"/>
                </a:solidFill>
              </a:rPr>
              <a:t>2%</a:t>
            </a:r>
          </a:p>
        </p:txBody>
      </p:sp>
      <p:sp>
        <p:nvSpPr>
          <p:cNvPr id="40" name="TextBox 39">
            <a:extLst>
              <a:ext uri="{FF2B5EF4-FFF2-40B4-BE49-F238E27FC236}">
                <a16:creationId xmlns:a16="http://schemas.microsoft.com/office/drawing/2014/main" id="{B57974E3-AE3E-4719-892A-153CAEDF7D41}"/>
              </a:ext>
            </a:extLst>
          </p:cNvPr>
          <p:cNvSpPr txBox="1"/>
          <p:nvPr/>
        </p:nvSpPr>
        <p:spPr>
          <a:xfrm>
            <a:off x="5979907" y="1346268"/>
            <a:ext cx="1007668" cy="461665"/>
          </a:xfrm>
          <a:prstGeom prst="rect">
            <a:avLst/>
          </a:prstGeom>
          <a:noFill/>
        </p:spPr>
        <p:txBody>
          <a:bodyPr wrap="square" rtlCol="0">
            <a:spAutoFit/>
          </a:bodyPr>
          <a:lstStyle/>
          <a:p>
            <a:r>
              <a:rPr lang="en-US" sz="2400" b="1" dirty="0">
                <a:solidFill>
                  <a:schemeClr val="bg1"/>
                </a:solidFill>
              </a:rPr>
              <a:t>or 4%</a:t>
            </a:r>
          </a:p>
        </p:txBody>
      </p:sp>
      <p:sp>
        <p:nvSpPr>
          <p:cNvPr id="41" name="TextBox 40">
            <a:extLst>
              <a:ext uri="{FF2B5EF4-FFF2-40B4-BE49-F238E27FC236}">
                <a16:creationId xmlns:a16="http://schemas.microsoft.com/office/drawing/2014/main" id="{FE6D2F4F-C7A7-42A9-856B-B85DBF6E4BF2}"/>
              </a:ext>
            </a:extLst>
          </p:cNvPr>
          <p:cNvSpPr txBox="1"/>
          <p:nvPr/>
        </p:nvSpPr>
        <p:spPr>
          <a:xfrm>
            <a:off x="3339906" y="1338258"/>
            <a:ext cx="698818" cy="461665"/>
          </a:xfrm>
          <a:prstGeom prst="rect">
            <a:avLst/>
          </a:prstGeom>
          <a:noFill/>
        </p:spPr>
        <p:txBody>
          <a:bodyPr wrap="square" rtlCol="0">
            <a:spAutoFit/>
          </a:bodyPr>
          <a:lstStyle/>
          <a:p>
            <a:r>
              <a:rPr lang="en-US" sz="2400" b="1" dirty="0">
                <a:solidFill>
                  <a:schemeClr val="bg1"/>
                </a:solidFill>
              </a:rPr>
              <a:t>3%</a:t>
            </a:r>
          </a:p>
        </p:txBody>
      </p:sp>
      <p:sp>
        <p:nvSpPr>
          <p:cNvPr id="44" name="Oval 43">
            <a:extLst>
              <a:ext uri="{FF2B5EF4-FFF2-40B4-BE49-F238E27FC236}">
                <a16:creationId xmlns:a16="http://schemas.microsoft.com/office/drawing/2014/main" id="{DF48A20C-EC7D-42F3-A9A1-96ECBE7E83A1}"/>
              </a:ext>
            </a:extLst>
          </p:cNvPr>
          <p:cNvSpPr/>
          <p:nvPr/>
        </p:nvSpPr>
        <p:spPr>
          <a:xfrm>
            <a:off x="2053138" y="1346541"/>
            <a:ext cx="428908" cy="4289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65E7B06-A8CF-4A5F-8771-01551C85F528}"/>
              </a:ext>
            </a:extLst>
          </p:cNvPr>
          <p:cNvSpPr/>
          <p:nvPr/>
        </p:nvSpPr>
        <p:spPr>
          <a:xfrm>
            <a:off x="4057165" y="1338132"/>
            <a:ext cx="428908" cy="4289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FDFFC670-9C79-4F7A-B896-7EC9F87AE119}"/>
              </a:ext>
            </a:extLst>
          </p:cNvPr>
          <p:cNvSpPr txBox="1">
            <a:spLocks/>
          </p:cNvSpPr>
          <p:nvPr/>
        </p:nvSpPr>
        <p:spPr>
          <a:xfrm>
            <a:off x="6249675" y="1389964"/>
            <a:ext cx="2374372" cy="1727130"/>
          </a:xfrm>
          <a:prstGeom prst="rect">
            <a:avLst/>
          </a:prstGeom>
        </p:spPr>
        <p:txBody>
          <a:bodyPr vert="horz" lIns="54864" tIns="91440" rtlCol="0">
            <a:norm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buNone/>
            </a:pPr>
            <a:r>
              <a:rPr lang="en-US" sz="2600" b="1" dirty="0">
                <a:solidFill>
                  <a:srgbClr val="22ADE5"/>
                </a:solidFill>
                <a:latin typeface="Calibri" charset="0"/>
              </a:rPr>
              <a:t>Annual increase to annuity income payments</a:t>
            </a:r>
          </a:p>
        </p:txBody>
      </p:sp>
      <p:sp>
        <p:nvSpPr>
          <p:cNvPr id="53" name="Rectangle 52">
            <a:extLst>
              <a:ext uri="{FF2B5EF4-FFF2-40B4-BE49-F238E27FC236}">
                <a16:creationId xmlns:a16="http://schemas.microsoft.com/office/drawing/2014/main" id="{5915F90A-D27E-4678-A7EB-B80E0691D88A}"/>
              </a:ext>
            </a:extLst>
          </p:cNvPr>
          <p:cNvSpPr/>
          <p:nvPr/>
        </p:nvSpPr>
        <p:spPr>
          <a:xfrm>
            <a:off x="1019331" y="1792704"/>
            <a:ext cx="4736010" cy="853313"/>
          </a:xfrm>
          <a:prstGeom prst="rect">
            <a:avLst/>
          </a:prstGeom>
          <a:solidFill>
            <a:srgbClr val="B0D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DD5CC5-0C19-45B2-AB7F-18C46EBA0A1E}"/>
              </a:ext>
            </a:extLst>
          </p:cNvPr>
          <p:cNvSpPr/>
          <p:nvPr/>
        </p:nvSpPr>
        <p:spPr>
          <a:xfrm>
            <a:off x="634005" y="1793751"/>
            <a:ext cx="834452" cy="855106"/>
          </a:xfrm>
          <a:prstGeom prst="ellipse">
            <a:avLst/>
          </a:prstGeom>
          <a:solidFill>
            <a:srgbClr val="B0D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EB5CD93B-6EAD-4CF8-9C94-B494A60F0F74}"/>
              </a:ext>
            </a:extLst>
          </p:cNvPr>
          <p:cNvPicPr>
            <a:picLocks noChangeAspect="1"/>
          </p:cNvPicPr>
          <p:nvPr/>
        </p:nvPicPr>
        <p:blipFill rotWithShape="1">
          <a:blip r:embed="rId3">
            <a:extLst>
              <a:ext uri="{28A0092B-C50C-407E-A947-70E740481C1C}">
                <a14:useLocalDpi xmlns:a14="http://schemas.microsoft.com/office/drawing/2010/main" val="0"/>
              </a:ext>
            </a:extLst>
          </a:blip>
          <a:srcRect l="55556" t="5445" b="61588"/>
          <a:stretch/>
        </p:blipFill>
        <p:spPr>
          <a:xfrm>
            <a:off x="5114601" y="1640061"/>
            <a:ext cx="1604210" cy="1160598"/>
          </a:xfrm>
          <a:prstGeom prst="rect">
            <a:avLst/>
          </a:prstGeom>
        </p:spPr>
      </p:pic>
      <p:sp>
        <p:nvSpPr>
          <p:cNvPr id="56" name="TextBox 55">
            <a:extLst>
              <a:ext uri="{FF2B5EF4-FFF2-40B4-BE49-F238E27FC236}">
                <a16:creationId xmlns:a16="http://schemas.microsoft.com/office/drawing/2014/main" id="{AE3EAD92-643C-4562-A6A9-6637B1F0C0F4}"/>
              </a:ext>
            </a:extLst>
          </p:cNvPr>
          <p:cNvSpPr txBox="1"/>
          <p:nvPr/>
        </p:nvSpPr>
        <p:spPr>
          <a:xfrm>
            <a:off x="1207359" y="1952701"/>
            <a:ext cx="4496812" cy="523220"/>
          </a:xfrm>
          <a:prstGeom prst="rect">
            <a:avLst/>
          </a:prstGeom>
          <a:noFill/>
        </p:spPr>
        <p:txBody>
          <a:bodyPr wrap="square" rtlCol="0">
            <a:spAutoFit/>
          </a:bodyPr>
          <a:lstStyle/>
          <a:p>
            <a:pPr lvl="0"/>
            <a:r>
              <a:rPr lang="en-US" sz="2800" b="1" dirty="0">
                <a:solidFill>
                  <a:schemeClr val="bg1"/>
                </a:solidFill>
              </a:rPr>
              <a:t>2%, 3%, or 4% each year</a:t>
            </a:r>
          </a:p>
        </p:txBody>
      </p:sp>
      <p:pic>
        <p:nvPicPr>
          <p:cNvPr id="20" name="Picture 19"/>
          <p:cNvPicPr>
            <a:picLocks noChangeAspect="1"/>
          </p:cNvPicPr>
          <p:nvPr/>
        </p:nvPicPr>
        <p:blipFill>
          <a:blip r:embed="rId4"/>
          <a:stretch>
            <a:fillRect/>
          </a:stretch>
        </p:blipFill>
        <p:spPr>
          <a:xfrm>
            <a:off x="1586" y="3414132"/>
            <a:ext cx="9144000" cy="3511703"/>
          </a:xfrm>
          <a:prstGeom prst="rect">
            <a:avLst/>
          </a:prstGeom>
        </p:spPr>
      </p:pic>
      <p:sp>
        <p:nvSpPr>
          <p:cNvPr id="3" name="Slide Number Placeholder 2">
            <a:extLst>
              <a:ext uri="{FF2B5EF4-FFF2-40B4-BE49-F238E27FC236}">
                <a16:creationId xmlns:a16="http://schemas.microsoft.com/office/drawing/2014/main" id="{CF7422C0-DBFE-47F1-AEBD-56F91E28599E}"/>
              </a:ext>
            </a:extLst>
          </p:cNvPr>
          <p:cNvSpPr>
            <a:spLocks noGrp="1"/>
          </p:cNvSpPr>
          <p:nvPr>
            <p:ph type="sldNum" sz="quarter" idx="12"/>
          </p:nvPr>
        </p:nvSpPr>
        <p:spPr/>
        <p:txBody>
          <a:bodyPr/>
          <a:lstStyle/>
          <a:p>
            <a:fld id="{6736B3CA-E88C-4D03-9542-16433AE54E86}" type="slidenum">
              <a:rPr lang="en-US" smtClean="0"/>
              <a:pPr/>
              <a:t>12</a:t>
            </a:fld>
            <a:endParaRPr lang="en-US" dirty="0"/>
          </a:p>
        </p:txBody>
      </p:sp>
    </p:spTree>
    <p:extLst>
      <p:ext uri="{BB962C8B-B14F-4D97-AF65-F5344CB8AC3E}">
        <p14:creationId xmlns:p14="http://schemas.microsoft.com/office/powerpoint/2010/main" val="146615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69498"/>
            <a:ext cx="9144000" cy="4236171"/>
          </a:xfrm>
          <a:prstGeom prst="rect">
            <a:avLst/>
          </a:prstGeom>
          <a:solidFill>
            <a:srgbClr val="ABD2EF">
              <a:alpha val="34902"/>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58209" y="2185580"/>
            <a:ext cx="8153399" cy="2741675"/>
          </a:xfrm>
          <a:prstGeom prst="rect">
            <a:avLst/>
          </a:prstGeom>
        </p:spPr>
        <p:txBody>
          <a:bodyPr/>
          <a:lstStyle/>
          <a:p>
            <a:pPr marL="117475" lvl="0" indent="-117475">
              <a:buNone/>
            </a:pPr>
            <a:r>
              <a:rPr lang="en-US" b="1" i="1" dirty="0"/>
              <a:t>Options to:</a:t>
            </a:r>
          </a:p>
          <a:p>
            <a:pPr lvl="0"/>
            <a:r>
              <a:rPr lang="en-US" dirty="0"/>
              <a:t>Adjust your income start date</a:t>
            </a:r>
          </a:p>
          <a:p>
            <a:pPr lvl="0">
              <a:spcBef>
                <a:spcPts val="1200"/>
              </a:spcBef>
            </a:pPr>
            <a:r>
              <a:rPr lang="en-US" dirty="0"/>
              <a:t>Access larger portions of your money after </a:t>
            </a:r>
            <a:br>
              <a:rPr lang="en-US" dirty="0"/>
            </a:br>
            <a:r>
              <a:rPr lang="en-US" dirty="0"/>
              <a:t>income begins</a:t>
            </a:r>
          </a:p>
        </p:txBody>
      </p:sp>
      <p:sp>
        <p:nvSpPr>
          <p:cNvPr id="12290" name="Title 1"/>
          <p:cNvSpPr>
            <a:spLocks noGrp="1"/>
          </p:cNvSpPr>
          <p:nvPr>
            <p:ph type="title"/>
          </p:nvPr>
        </p:nvSpPr>
        <p:spPr>
          <a:xfrm>
            <a:off x="457200" y="449592"/>
            <a:ext cx="8229600" cy="535195"/>
          </a:xfrm>
          <a:prstGeom prst="rect">
            <a:avLst/>
          </a:prstGeom>
        </p:spPr>
        <p:txBody>
          <a:bodyPr/>
          <a:lstStyle/>
          <a:p>
            <a:r>
              <a:rPr lang="en-US" dirty="0"/>
              <a:t>WHY PACIFIC SECURE INCOME</a:t>
            </a:r>
          </a:p>
        </p:txBody>
      </p:sp>
      <p:sp>
        <p:nvSpPr>
          <p:cNvPr id="15" name="Rectangle 14"/>
          <p:cNvSpPr/>
          <p:nvPr/>
        </p:nvSpPr>
        <p:spPr>
          <a:xfrm>
            <a:off x="724362" y="6215570"/>
            <a:ext cx="5149743" cy="276999"/>
          </a:xfrm>
          <a:prstGeom prst="rect">
            <a:avLst/>
          </a:prstGeom>
        </p:spPr>
        <p:txBody>
          <a:bodyPr wrap="none">
            <a:spAutoFit/>
          </a:bodyPr>
          <a:lstStyle/>
          <a:p>
            <a:pPr marL="117475" lvl="0" indent="-117475">
              <a:buNone/>
            </a:pPr>
            <a:r>
              <a:rPr lang="en-US" sz="1200" dirty="0"/>
              <a:t>All options and features are subject to state and firm availability and variations. </a:t>
            </a:r>
          </a:p>
        </p:txBody>
      </p:sp>
      <p:sp>
        <p:nvSpPr>
          <p:cNvPr id="3" name="Slide Number Placeholder 2">
            <a:extLst>
              <a:ext uri="{FF2B5EF4-FFF2-40B4-BE49-F238E27FC236}">
                <a16:creationId xmlns:a16="http://schemas.microsoft.com/office/drawing/2014/main" id="{C1938429-A2A0-4F3C-9C4C-D2073C3A195E}"/>
              </a:ext>
            </a:extLst>
          </p:cNvPr>
          <p:cNvSpPr>
            <a:spLocks noGrp="1"/>
          </p:cNvSpPr>
          <p:nvPr>
            <p:ph type="sldNum" sz="quarter" idx="12"/>
          </p:nvPr>
        </p:nvSpPr>
        <p:spPr/>
        <p:txBody>
          <a:bodyPr/>
          <a:lstStyle/>
          <a:p>
            <a:fld id="{6736B3CA-E88C-4D03-9542-16433AE54E86}" type="slidenum">
              <a:rPr lang="en-US" smtClean="0"/>
              <a:pPr/>
              <a:t>13</a:t>
            </a:fld>
            <a:endParaRPr lang="en-US"/>
          </a:p>
        </p:txBody>
      </p:sp>
      <p:sp>
        <p:nvSpPr>
          <p:cNvPr id="8" name="Rectangle 7">
            <a:extLst>
              <a:ext uri="{FF2B5EF4-FFF2-40B4-BE49-F238E27FC236}">
                <a16:creationId xmlns:a16="http://schemas.microsoft.com/office/drawing/2014/main" id="{B8D6FBC3-7A0F-4F12-B808-2F78F94A6CC7}"/>
              </a:ext>
            </a:extLst>
          </p:cNvPr>
          <p:cNvSpPr/>
          <p:nvPr/>
        </p:nvSpPr>
        <p:spPr>
          <a:xfrm>
            <a:off x="499405" y="1568989"/>
            <a:ext cx="8156741" cy="523220"/>
          </a:xfrm>
          <a:prstGeom prst="rect">
            <a:avLst/>
          </a:prstGeom>
        </p:spPr>
        <p:txBody>
          <a:bodyPr wrap="square">
            <a:spAutoFit/>
          </a:bodyPr>
          <a:lstStyle/>
          <a:p>
            <a:r>
              <a:rPr lang="en-US" sz="2800" b="1" dirty="0">
                <a:solidFill>
                  <a:srgbClr val="4463A0"/>
                </a:solidFill>
              </a:rPr>
              <a:t>Flexibility for life’s changing circumstances</a:t>
            </a:r>
          </a:p>
        </p:txBody>
      </p:sp>
      <p:grpSp>
        <p:nvGrpSpPr>
          <p:cNvPr id="13" name="Group 12"/>
          <p:cNvGrpSpPr>
            <a:grpSpLocks noChangeAspect="1"/>
          </p:cNvGrpSpPr>
          <p:nvPr/>
        </p:nvGrpSpPr>
        <p:grpSpPr>
          <a:xfrm>
            <a:off x="8398228" y="0"/>
            <a:ext cx="596194" cy="6858000"/>
            <a:chOff x="4374693" y="1371600"/>
            <a:chExt cx="368757" cy="4241800"/>
          </a:xfrm>
        </p:grpSpPr>
        <p:sp>
          <p:nvSpPr>
            <p:cNvPr id="14" name="Freeform 13"/>
            <p:cNvSpPr/>
            <p:nvPr/>
          </p:nvSpPr>
          <p:spPr>
            <a:xfrm>
              <a:off x="4374693" y="1371600"/>
              <a:ext cx="333465" cy="4241800"/>
            </a:xfrm>
            <a:custGeom>
              <a:avLst/>
              <a:gdLst>
                <a:gd name="connsiteX0" fmla="*/ 210007 w 333465"/>
                <a:gd name="connsiteY0" fmla="*/ 0 h 4241800"/>
                <a:gd name="connsiteX1" fmla="*/ 6807 w 333465"/>
                <a:gd name="connsiteY1" fmla="*/ 958850 h 4241800"/>
                <a:gd name="connsiteX2" fmla="*/ 70307 w 333465"/>
                <a:gd name="connsiteY2" fmla="*/ 1962150 h 4241800"/>
                <a:gd name="connsiteX3" fmla="*/ 286207 w 333465"/>
                <a:gd name="connsiteY3" fmla="*/ 3003550 h 4241800"/>
                <a:gd name="connsiteX4" fmla="*/ 330657 w 333465"/>
                <a:gd name="connsiteY4" fmla="*/ 3695700 h 4241800"/>
                <a:gd name="connsiteX5" fmla="*/ 235407 w 333465"/>
                <a:gd name="connsiteY5" fmla="*/ 4241800 h 424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65" h="4241800">
                  <a:moveTo>
                    <a:pt x="210007" y="0"/>
                  </a:moveTo>
                  <a:cubicBezTo>
                    <a:pt x="120048" y="315912"/>
                    <a:pt x="30090" y="631825"/>
                    <a:pt x="6807" y="958850"/>
                  </a:cubicBezTo>
                  <a:cubicBezTo>
                    <a:pt x="-16476" y="1285875"/>
                    <a:pt x="23740" y="1621367"/>
                    <a:pt x="70307" y="1962150"/>
                  </a:cubicBezTo>
                  <a:cubicBezTo>
                    <a:pt x="116874" y="2302933"/>
                    <a:pt x="242815" y="2714625"/>
                    <a:pt x="286207" y="3003550"/>
                  </a:cubicBezTo>
                  <a:cubicBezTo>
                    <a:pt x="329599" y="3292475"/>
                    <a:pt x="339124" y="3489325"/>
                    <a:pt x="330657" y="3695700"/>
                  </a:cubicBezTo>
                  <a:cubicBezTo>
                    <a:pt x="322190" y="3902075"/>
                    <a:pt x="278798" y="4071937"/>
                    <a:pt x="235407" y="4241800"/>
                  </a:cubicBezTo>
                </a:path>
              </a:pathLst>
            </a:custGeom>
            <a:noFill/>
            <a:ln w="19050" cmpd="sng">
              <a:solidFill>
                <a:srgbClr val="43AED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13250" y="1377950"/>
              <a:ext cx="330200" cy="4235450"/>
            </a:xfrm>
            <a:custGeom>
              <a:avLst/>
              <a:gdLst>
                <a:gd name="connsiteX0" fmla="*/ 330200 w 330200"/>
                <a:gd name="connsiteY0" fmla="*/ 0 h 4235450"/>
                <a:gd name="connsiteX1" fmla="*/ 69850 w 330200"/>
                <a:gd name="connsiteY1" fmla="*/ 869950 h 4235450"/>
                <a:gd name="connsiteX2" fmla="*/ 19050 w 330200"/>
                <a:gd name="connsiteY2" fmla="*/ 1936750 h 4235450"/>
                <a:gd name="connsiteX3" fmla="*/ 158750 w 330200"/>
                <a:gd name="connsiteY3" fmla="*/ 3016250 h 4235450"/>
                <a:gd name="connsiteX4" fmla="*/ 152400 w 330200"/>
                <a:gd name="connsiteY4" fmla="*/ 3594100 h 4235450"/>
                <a:gd name="connsiteX5" fmla="*/ 0 w 330200"/>
                <a:gd name="connsiteY5" fmla="*/ 4235450 h 423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 h="4235450">
                  <a:moveTo>
                    <a:pt x="330200" y="0"/>
                  </a:moveTo>
                  <a:cubicBezTo>
                    <a:pt x="225954" y="273579"/>
                    <a:pt x="121708" y="547158"/>
                    <a:pt x="69850" y="869950"/>
                  </a:cubicBezTo>
                  <a:cubicBezTo>
                    <a:pt x="17992" y="1192742"/>
                    <a:pt x="4233" y="1579033"/>
                    <a:pt x="19050" y="1936750"/>
                  </a:cubicBezTo>
                  <a:cubicBezTo>
                    <a:pt x="33867" y="2294467"/>
                    <a:pt x="136525" y="2740025"/>
                    <a:pt x="158750" y="3016250"/>
                  </a:cubicBezTo>
                  <a:cubicBezTo>
                    <a:pt x="180975" y="3292475"/>
                    <a:pt x="178858" y="3390900"/>
                    <a:pt x="152400" y="3594100"/>
                  </a:cubicBezTo>
                  <a:cubicBezTo>
                    <a:pt x="125942" y="3797300"/>
                    <a:pt x="62971" y="4016375"/>
                    <a:pt x="0" y="4235450"/>
                  </a:cubicBezTo>
                </a:path>
              </a:pathLst>
            </a:custGeom>
            <a:noFill/>
            <a:ln w="19050" cmpd="sng">
              <a:solidFill>
                <a:srgbClr val="B0C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494" y="1620508"/>
            <a:ext cx="8496300" cy="4745351"/>
          </a:xfrm>
          <a:prstGeom prst="rect">
            <a:avLst/>
          </a:prstGeom>
        </p:spPr>
        <p:txBody>
          <a:bodyPr>
            <a:normAutofit/>
          </a:bodyPr>
          <a:lstStyle/>
          <a:p>
            <a:pPr marL="118872" indent="0">
              <a:buNone/>
            </a:pPr>
            <a:r>
              <a:rPr lang="en-US" sz="2400" dirty="0"/>
              <a:t>Prior to receiving income payments, you have a one-time opportunity to advance or defer income payments up to five years in either direction</a:t>
            </a:r>
          </a:p>
        </p:txBody>
      </p:sp>
      <p:sp>
        <p:nvSpPr>
          <p:cNvPr id="4" name="Title 3"/>
          <p:cNvSpPr>
            <a:spLocks noGrp="1"/>
          </p:cNvSpPr>
          <p:nvPr>
            <p:ph type="title"/>
          </p:nvPr>
        </p:nvSpPr>
        <p:spPr>
          <a:xfrm>
            <a:off x="457200" y="450747"/>
            <a:ext cx="8229600" cy="971550"/>
          </a:xfrm>
          <a:prstGeom prst="rect">
            <a:avLst/>
          </a:prstGeom>
        </p:spPr>
        <p:txBody>
          <a:bodyPr>
            <a:normAutofit/>
          </a:bodyPr>
          <a:lstStyle/>
          <a:p>
            <a:r>
              <a:rPr lang="en-US" dirty="0"/>
              <a:t>ANNUITY PAYMENT START DATE </a:t>
            </a:r>
            <a:br>
              <a:rPr lang="en-US" dirty="0"/>
            </a:br>
            <a:r>
              <a:rPr lang="en-US" dirty="0"/>
              <a:t>ADJUSTMENT FEATURE</a:t>
            </a:r>
          </a:p>
        </p:txBody>
      </p:sp>
      <p:sp>
        <p:nvSpPr>
          <p:cNvPr id="31" name="TextBox 30"/>
          <p:cNvSpPr txBox="1"/>
          <p:nvPr/>
        </p:nvSpPr>
        <p:spPr>
          <a:xfrm>
            <a:off x="492425" y="6104834"/>
            <a:ext cx="8496300" cy="424732"/>
          </a:xfrm>
          <a:prstGeom prst="rect">
            <a:avLst/>
          </a:prstGeom>
          <a:noFill/>
        </p:spPr>
        <p:txBody>
          <a:bodyPr wrap="square" rtlCol="0">
            <a:spAutoFit/>
          </a:bodyPr>
          <a:lstStyle/>
          <a:p>
            <a:pPr>
              <a:lnSpc>
                <a:spcPct val="90000"/>
              </a:lnSpc>
            </a:pPr>
            <a:r>
              <a:rPr lang="en-US" sz="1200" dirty="0"/>
              <a:t>Not available with any of the Life Only income options or the Period Certain option. </a:t>
            </a:r>
            <a:br>
              <a:rPr lang="en-US" sz="1200" dirty="0"/>
            </a:br>
            <a:r>
              <a:rPr lang="en-US" sz="1200" dirty="0"/>
              <a:t>Subject to state and firm availability and variations. Not available in Connecticut or New York.</a:t>
            </a:r>
          </a:p>
        </p:txBody>
      </p:sp>
      <p:sp>
        <p:nvSpPr>
          <p:cNvPr id="2" name="Slide Number Placeholder 1">
            <a:extLst>
              <a:ext uri="{FF2B5EF4-FFF2-40B4-BE49-F238E27FC236}">
                <a16:creationId xmlns:a16="http://schemas.microsoft.com/office/drawing/2014/main" id="{5F203F85-3DF2-41A8-A393-323DA0D06FB3}"/>
              </a:ext>
            </a:extLst>
          </p:cNvPr>
          <p:cNvSpPr>
            <a:spLocks noGrp="1"/>
          </p:cNvSpPr>
          <p:nvPr>
            <p:ph type="sldNum" sz="quarter" idx="12"/>
          </p:nvPr>
        </p:nvSpPr>
        <p:spPr/>
        <p:txBody>
          <a:bodyPr/>
          <a:lstStyle/>
          <a:p>
            <a:fld id="{6736B3CA-E88C-4D03-9542-16433AE54E86}" type="slidenum">
              <a:rPr lang="en-US" smtClean="0"/>
              <a:pPr/>
              <a:t>14</a:t>
            </a:fld>
            <a:endParaRPr lang="en-US"/>
          </a:p>
        </p:txBody>
      </p:sp>
      <p:grpSp>
        <p:nvGrpSpPr>
          <p:cNvPr id="5" name="Group 4"/>
          <p:cNvGrpSpPr/>
          <p:nvPr/>
        </p:nvGrpSpPr>
        <p:grpSpPr>
          <a:xfrm>
            <a:off x="429595" y="3017234"/>
            <a:ext cx="8988725" cy="2210473"/>
            <a:chOff x="155275" y="3017234"/>
            <a:chExt cx="8988725" cy="2210473"/>
          </a:xfrm>
        </p:grpSpPr>
        <p:sp>
          <p:nvSpPr>
            <p:cNvPr id="23" name="Content Placeholder 2">
              <a:extLst>
                <a:ext uri="{FF2B5EF4-FFF2-40B4-BE49-F238E27FC236}">
                  <a16:creationId xmlns:a16="http://schemas.microsoft.com/office/drawing/2014/main" id="{D0AB2AB0-A714-44C5-A108-65972D49F4E3}"/>
                </a:ext>
              </a:extLst>
            </p:cNvPr>
            <p:cNvSpPr txBox="1">
              <a:spLocks/>
            </p:cNvSpPr>
            <p:nvPr/>
          </p:nvSpPr>
          <p:spPr>
            <a:xfrm>
              <a:off x="2975211" y="3017234"/>
              <a:ext cx="3132291" cy="899258"/>
            </a:xfrm>
            <a:prstGeom prst="rect">
              <a:avLst/>
            </a:prstGeom>
          </p:spPr>
          <p:txBody>
            <a:bodyPr vert="horz" lIns="54864" tIns="91440" rtlCol="0">
              <a:norm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2000" b="1" dirty="0">
                  <a:solidFill>
                    <a:srgbClr val="4463A0"/>
                  </a:solidFill>
                  <a:latin typeface="Calibri" charset="0"/>
                  <a:ea typeface="Calibri" charset="0"/>
                  <a:cs typeface="Calibri" charset="0"/>
                </a:rPr>
                <a:t>Initial Payment Start Date</a:t>
              </a:r>
            </a:p>
          </p:txBody>
        </p:sp>
        <p:sp>
          <p:nvSpPr>
            <p:cNvPr id="24" name="Rectangle 23">
              <a:extLst>
                <a:ext uri="{FF2B5EF4-FFF2-40B4-BE49-F238E27FC236}">
                  <a16:creationId xmlns:a16="http://schemas.microsoft.com/office/drawing/2014/main" id="{950B24ED-E9C6-4978-B4F8-7E09F90FC586}"/>
                </a:ext>
              </a:extLst>
            </p:cNvPr>
            <p:cNvSpPr/>
            <p:nvPr/>
          </p:nvSpPr>
          <p:spPr>
            <a:xfrm>
              <a:off x="3154017" y="3504924"/>
              <a:ext cx="2690192" cy="808383"/>
            </a:xfrm>
            <a:prstGeom prst="rect">
              <a:avLst/>
            </a:prstGeom>
            <a:solidFill>
              <a:srgbClr val="22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21BDA5-CAE3-4C7C-8DAF-6992690E0A06}"/>
                </a:ext>
              </a:extLst>
            </p:cNvPr>
            <p:cNvSpPr/>
            <p:nvPr/>
          </p:nvSpPr>
          <p:spPr>
            <a:xfrm>
              <a:off x="5601811" y="3504924"/>
              <a:ext cx="2690192" cy="808383"/>
            </a:xfrm>
            <a:prstGeom prst="rect">
              <a:avLst/>
            </a:prstGeom>
            <a:solidFill>
              <a:srgbClr val="22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7A97194-EFA4-4039-8565-015FD1B61222}"/>
                </a:ext>
              </a:extLst>
            </p:cNvPr>
            <p:cNvPicPr>
              <a:picLocks noChangeAspect="1"/>
            </p:cNvPicPr>
            <p:nvPr/>
          </p:nvPicPr>
          <p:blipFill rotWithShape="1">
            <a:blip r:embed="rId3">
              <a:extLst>
                <a:ext uri="{28A0092B-C50C-407E-A947-70E740481C1C}">
                  <a14:useLocalDpi xmlns:a14="http://schemas.microsoft.com/office/drawing/2010/main" val="0"/>
                </a:ext>
              </a:extLst>
            </a:blip>
            <a:srcRect l="55556" t="5445" b="61588"/>
            <a:stretch/>
          </p:blipFill>
          <p:spPr>
            <a:xfrm>
              <a:off x="7539790" y="3332275"/>
              <a:ext cx="1604210" cy="1189947"/>
            </a:xfrm>
            <a:prstGeom prst="rect">
              <a:avLst/>
            </a:prstGeom>
          </p:spPr>
        </p:pic>
        <p:sp>
          <p:nvSpPr>
            <p:cNvPr id="28" name="Rectangle 27">
              <a:extLst>
                <a:ext uri="{FF2B5EF4-FFF2-40B4-BE49-F238E27FC236}">
                  <a16:creationId xmlns:a16="http://schemas.microsoft.com/office/drawing/2014/main" id="{C7F9D9F2-B913-49C2-ADC6-79EA54C24CB0}"/>
                </a:ext>
              </a:extLst>
            </p:cNvPr>
            <p:cNvSpPr/>
            <p:nvPr/>
          </p:nvSpPr>
          <p:spPr>
            <a:xfrm>
              <a:off x="841081" y="3504924"/>
              <a:ext cx="3713666" cy="808383"/>
            </a:xfrm>
            <a:prstGeom prst="rect">
              <a:avLst/>
            </a:prstGeom>
            <a:solidFill>
              <a:srgbClr val="B7D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98871CD-E7CB-4267-94F7-A4640659AAEE}"/>
                </a:ext>
              </a:extLst>
            </p:cNvPr>
            <p:cNvPicPr>
              <a:picLocks noChangeAspect="1"/>
            </p:cNvPicPr>
            <p:nvPr/>
          </p:nvPicPr>
          <p:blipFill rotWithShape="1">
            <a:blip r:embed="rId3">
              <a:extLst>
                <a:ext uri="{28A0092B-C50C-407E-A947-70E740481C1C}">
                  <a14:useLocalDpi xmlns:a14="http://schemas.microsoft.com/office/drawing/2010/main" val="0"/>
                </a:ext>
              </a:extLst>
            </a:blip>
            <a:srcRect l="9183" t="5445" r="54490" b="61588"/>
            <a:stretch/>
          </p:blipFill>
          <p:spPr>
            <a:xfrm flipH="1">
              <a:off x="155275" y="3280517"/>
              <a:ext cx="1311215" cy="1189947"/>
            </a:xfrm>
            <a:prstGeom prst="rect">
              <a:avLst/>
            </a:prstGeom>
          </p:spPr>
        </p:pic>
        <p:sp>
          <p:nvSpPr>
            <p:cNvPr id="30" name="TextBox 29">
              <a:extLst>
                <a:ext uri="{FF2B5EF4-FFF2-40B4-BE49-F238E27FC236}">
                  <a16:creationId xmlns:a16="http://schemas.microsoft.com/office/drawing/2014/main" id="{1FA0DB89-4C85-4AD6-BA51-A717BDE17E6C}"/>
                </a:ext>
              </a:extLst>
            </p:cNvPr>
            <p:cNvSpPr txBox="1"/>
            <p:nvPr/>
          </p:nvSpPr>
          <p:spPr>
            <a:xfrm>
              <a:off x="1393846" y="3670731"/>
              <a:ext cx="3126396" cy="400110"/>
            </a:xfrm>
            <a:prstGeom prst="rect">
              <a:avLst/>
            </a:prstGeom>
            <a:noFill/>
          </p:spPr>
          <p:txBody>
            <a:bodyPr wrap="square" rtlCol="0">
              <a:spAutoFit/>
            </a:bodyPr>
            <a:lstStyle/>
            <a:p>
              <a:pPr lvl="0"/>
              <a:r>
                <a:rPr lang="en-US" sz="2000" b="1" dirty="0">
                  <a:solidFill>
                    <a:schemeClr val="bg1"/>
                  </a:solidFill>
                  <a:latin typeface="Calibri" charset="0"/>
                  <a:ea typeface="Calibri" charset="0"/>
                  <a:cs typeface="Calibri" charset="0"/>
                </a:rPr>
                <a:t>Income Payments Decrease</a:t>
              </a:r>
            </a:p>
          </p:txBody>
        </p:sp>
        <p:sp>
          <p:nvSpPr>
            <p:cNvPr id="33" name="TextBox 32">
              <a:extLst>
                <a:ext uri="{FF2B5EF4-FFF2-40B4-BE49-F238E27FC236}">
                  <a16:creationId xmlns:a16="http://schemas.microsoft.com/office/drawing/2014/main" id="{9EA33C00-784A-486F-B600-AD87FDAE86C5}"/>
                </a:ext>
              </a:extLst>
            </p:cNvPr>
            <p:cNvSpPr txBox="1"/>
            <p:nvPr/>
          </p:nvSpPr>
          <p:spPr>
            <a:xfrm>
              <a:off x="4654631" y="3670731"/>
              <a:ext cx="3126396" cy="400110"/>
            </a:xfrm>
            <a:prstGeom prst="rect">
              <a:avLst/>
            </a:prstGeom>
            <a:noFill/>
          </p:spPr>
          <p:txBody>
            <a:bodyPr wrap="square" rtlCol="0">
              <a:spAutoFit/>
            </a:bodyPr>
            <a:lstStyle/>
            <a:p>
              <a:pPr lvl="0"/>
              <a:r>
                <a:rPr lang="en-US" sz="2000" b="1" dirty="0">
                  <a:solidFill>
                    <a:schemeClr val="bg1"/>
                  </a:solidFill>
                  <a:latin typeface="Calibri" charset="0"/>
                  <a:ea typeface="Calibri" charset="0"/>
                  <a:cs typeface="Calibri" charset="0"/>
                </a:rPr>
                <a:t>Income Payments Increase</a:t>
              </a:r>
            </a:p>
          </p:txBody>
        </p:sp>
        <p:sp>
          <p:nvSpPr>
            <p:cNvPr id="35" name="Content Placeholder 2">
              <a:extLst>
                <a:ext uri="{FF2B5EF4-FFF2-40B4-BE49-F238E27FC236}">
                  <a16:creationId xmlns:a16="http://schemas.microsoft.com/office/drawing/2014/main" id="{2C96749F-2B7B-41CF-9EDE-A32BD472055B}"/>
                </a:ext>
              </a:extLst>
            </p:cNvPr>
            <p:cNvSpPr txBox="1">
              <a:spLocks/>
            </p:cNvSpPr>
            <p:nvPr/>
          </p:nvSpPr>
          <p:spPr>
            <a:xfrm>
              <a:off x="1336192" y="4328449"/>
              <a:ext cx="3132291" cy="899258"/>
            </a:xfrm>
            <a:prstGeom prst="rect">
              <a:avLst/>
            </a:prstGeom>
          </p:spPr>
          <p:txBody>
            <a:bodyPr vert="horz" lIns="54864" tIns="91440" rtlCol="0">
              <a:norm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2000" b="1" dirty="0">
                  <a:solidFill>
                    <a:srgbClr val="4463A0"/>
                  </a:solidFill>
                  <a:latin typeface="Calibri" charset="0"/>
                  <a:ea typeface="Calibri" charset="0"/>
                  <a:cs typeface="Calibri" charset="0"/>
                </a:rPr>
                <a:t>Advance payment start</a:t>
              </a:r>
            </a:p>
          </p:txBody>
        </p:sp>
        <p:sp>
          <p:nvSpPr>
            <p:cNvPr id="36" name="Content Placeholder 2">
              <a:extLst>
                <a:ext uri="{FF2B5EF4-FFF2-40B4-BE49-F238E27FC236}">
                  <a16:creationId xmlns:a16="http://schemas.microsoft.com/office/drawing/2014/main" id="{5788A191-823B-4244-B974-A6023B03C0BC}"/>
                </a:ext>
              </a:extLst>
            </p:cNvPr>
            <p:cNvSpPr txBox="1">
              <a:spLocks/>
            </p:cNvSpPr>
            <p:nvPr/>
          </p:nvSpPr>
          <p:spPr>
            <a:xfrm>
              <a:off x="4631482" y="4328449"/>
              <a:ext cx="3132291" cy="899258"/>
            </a:xfrm>
            <a:prstGeom prst="rect">
              <a:avLst/>
            </a:prstGeom>
          </p:spPr>
          <p:txBody>
            <a:bodyPr vert="horz" lIns="54864" tIns="91440" rtlCol="0">
              <a:norm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2000" b="1" dirty="0">
                  <a:solidFill>
                    <a:srgbClr val="4463A0"/>
                  </a:solidFill>
                  <a:latin typeface="Calibri" charset="0"/>
                  <a:ea typeface="Calibri" charset="0"/>
                  <a:cs typeface="Calibri" charset="0"/>
                </a:rPr>
                <a:t>Defer payment start</a:t>
              </a:r>
            </a:p>
          </p:txBody>
        </p:sp>
      </p:grpSp>
      <p:sp>
        <p:nvSpPr>
          <p:cNvPr id="17" name="Content Placeholder 2"/>
          <p:cNvSpPr txBox="1">
            <a:spLocks/>
          </p:cNvSpPr>
          <p:nvPr/>
        </p:nvSpPr>
        <p:spPr>
          <a:xfrm>
            <a:off x="-39616" y="3543554"/>
            <a:ext cx="1168996" cy="899258"/>
          </a:xfrm>
          <a:prstGeom prst="rect">
            <a:avLst/>
          </a:prstGeom>
        </p:spPr>
        <p:txBody>
          <a:bodyPr vert="horz" lIns="54864" tIns="91440" rtlCol="0">
            <a:norm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2000" b="1" dirty="0">
                <a:solidFill>
                  <a:srgbClr val="4463A0"/>
                </a:solidFill>
                <a:latin typeface="Calibri" charset="0"/>
                <a:ea typeface="Calibri" charset="0"/>
                <a:cs typeface="Calibri" charset="0"/>
              </a:rPr>
              <a:t>Issue Date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8485" y="1044420"/>
            <a:ext cx="7785100" cy="4980216"/>
          </a:xfrm>
          <a:prstGeom prst="rect">
            <a:avLst/>
          </a:prstGeom>
        </p:spPr>
        <p:txBody>
          <a:bodyPr/>
          <a:lstStyle/>
          <a:p>
            <a:pPr marL="111125" indent="0">
              <a:buNone/>
            </a:pPr>
            <a:r>
              <a:rPr lang="en-US" dirty="0"/>
              <a:t>Receive an amount equal to three times or six times your normal monthly income payment</a:t>
            </a:r>
          </a:p>
          <a:p>
            <a:pPr marL="457200" indent="-346075"/>
            <a:r>
              <a:rPr lang="en-US" dirty="0">
                <a:latin typeface="Calibri Light" charset="0"/>
                <a:ea typeface="Calibri Light" charset="0"/>
                <a:cs typeface="Calibri Light" charset="0"/>
              </a:rPr>
              <a:t>Normal monthly income payments resume in the fourth or seventh month, respectively</a:t>
            </a:r>
          </a:p>
          <a:p>
            <a:pPr marL="457200" indent="-346075"/>
            <a:r>
              <a:rPr lang="en-US" dirty="0">
                <a:latin typeface="Calibri Light" charset="0"/>
                <a:ea typeface="Calibri Light" charset="0"/>
                <a:cs typeface="Calibri Light" charset="0"/>
              </a:rPr>
              <a:t>Minimum age is 59½</a:t>
            </a:r>
          </a:p>
          <a:p>
            <a:pPr marL="457200" indent="-346075"/>
            <a:r>
              <a:rPr lang="en-US" dirty="0">
                <a:latin typeface="Calibri Light" charset="0"/>
                <a:ea typeface="Calibri Light" charset="0"/>
                <a:cs typeface="Calibri Light" charset="0"/>
              </a:rPr>
              <a:t>Use a maximum of two times</a:t>
            </a:r>
          </a:p>
          <a:p>
            <a:pPr marL="457200" indent="-346075"/>
            <a:r>
              <a:rPr lang="en-US" dirty="0">
                <a:latin typeface="Calibri Light" charset="0"/>
                <a:ea typeface="Calibri Light" charset="0"/>
                <a:cs typeface="Calibri Light" charset="0"/>
              </a:rPr>
              <a:t>After using the feature, you must receive one </a:t>
            </a:r>
            <a:br>
              <a:rPr lang="en-US" dirty="0">
                <a:latin typeface="Calibri Light" charset="0"/>
                <a:ea typeface="Calibri Light" charset="0"/>
                <a:cs typeface="Calibri Light" charset="0"/>
              </a:rPr>
            </a:br>
            <a:r>
              <a:rPr lang="en-US" dirty="0">
                <a:latin typeface="Calibri Light" charset="0"/>
                <a:ea typeface="Calibri Light" charset="0"/>
                <a:cs typeface="Calibri Light" charset="0"/>
              </a:rPr>
              <a:t>normal monthly income payment before using the </a:t>
            </a:r>
            <a:br>
              <a:rPr lang="en-US" dirty="0">
                <a:latin typeface="Calibri Light" charset="0"/>
                <a:ea typeface="Calibri Light" charset="0"/>
                <a:cs typeface="Calibri Light" charset="0"/>
              </a:rPr>
            </a:br>
            <a:r>
              <a:rPr lang="en-US" dirty="0">
                <a:latin typeface="Calibri Light" charset="0"/>
                <a:ea typeface="Calibri Light" charset="0"/>
                <a:cs typeface="Calibri Light" charset="0"/>
              </a:rPr>
              <a:t>feature again</a:t>
            </a:r>
          </a:p>
        </p:txBody>
      </p:sp>
      <p:sp>
        <p:nvSpPr>
          <p:cNvPr id="4" name="Title 3"/>
          <p:cNvSpPr>
            <a:spLocks noGrp="1"/>
          </p:cNvSpPr>
          <p:nvPr>
            <p:ph type="title"/>
          </p:nvPr>
        </p:nvSpPr>
        <p:spPr>
          <a:xfrm>
            <a:off x="457200" y="439201"/>
            <a:ext cx="8229600" cy="544923"/>
          </a:xfrm>
          <a:prstGeom prst="rect">
            <a:avLst/>
          </a:prstGeom>
        </p:spPr>
        <p:txBody>
          <a:bodyPr/>
          <a:lstStyle/>
          <a:p>
            <a:r>
              <a:rPr lang="en-US" dirty="0"/>
              <a:t>INCOME PAYMENT ACCELERATION</a:t>
            </a:r>
          </a:p>
        </p:txBody>
      </p:sp>
      <p:sp>
        <p:nvSpPr>
          <p:cNvPr id="6" name="Rectangle 5"/>
          <p:cNvSpPr/>
          <p:nvPr/>
        </p:nvSpPr>
        <p:spPr>
          <a:xfrm>
            <a:off x="522562" y="6349268"/>
            <a:ext cx="6665638" cy="276999"/>
          </a:xfrm>
          <a:prstGeom prst="rect">
            <a:avLst/>
          </a:prstGeom>
        </p:spPr>
        <p:txBody>
          <a:bodyPr wrap="square">
            <a:spAutoFit/>
          </a:bodyPr>
          <a:lstStyle/>
          <a:p>
            <a:r>
              <a:rPr lang="en-US" sz="1200" dirty="0"/>
              <a:t>This feature is subject to state and firm availability. Not available with a QLAC or in Missouri.</a:t>
            </a:r>
          </a:p>
        </p:txBody>
      </p:sp>
      <p:sp>
        <p:nvSpPr>
          <p:cNvPr id="2" name="Slide Number Placeholder 1">
            <a:extLst>
              <a:ext uri="{FF2B5EF4-FFF2-40B4-BE49-F238E27FC236}">
                <a16:creationId xmlns:a16="http://schemas.microsoft.com/office/drawing/2014/main" id="{F15AB148-BDF0-4E2E-97D5-F93A93BBDA6E}"/>
              </a:ext>
            </a:extLst>
          </p:cNvPr>
          <p:cNvSpPr>
            <a:spLocks noGrp="1"/>
          </p:cNvSpPr>
          <p:nvPr>
            <p:ph type="sldNum" sz="quarter" idx="12"/>
          </p:nvPr>
        </p:nvSpPr>
        <p:spPr/>
        <p:txBody>
          <a:bodyPr/>
          <a:lstStyle/>
          <a:p>
            <a:fld id="{6736B3CA-E88C-4D03-9542-16433AE54E86}"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627" y="1162027"/>
            <a:ext cx="8153399" cy="1191148"/>
          </a:xfrm>
          <a:prstGeom prst="rect">
            <a:avLst/>
          </a:prstGeom>
        </p:spPr>
        <p:txBody>
          <a:bodyPr/>
          <a:lstStyle/>
          <a:p>
            <a:pPr marL="118872" indent="0">
              <a:lnSpc>
                <a:spcPct val="80000"/>
              </a:lnSpc>
              <a:buClr>
                <a:srgbClr val="97C8EB"/>
              </a:buClr>
              <a:buNone/>
            </a:pPr>
            <a:r>
              <a:rPr lang="en-US" sz="2400" b="1" dirty="0">
                <a:latin typeface="Calibri Light" panose="020F0302020204030204" pitchFamily="34" charset="0"/>
                <a:sym typeface="Wingdings 2" panose="05020102010507070707" pitchFamily="18" charset="2"/>
              </a:rPr>
              <a:t>Hypothetical Example</a:t>
            </a:r>
          </a:p>
          <a:p>
            <a:pPr marL="118872" indent="0">
              <a:lnSpc>
                <a:spcPct val="80000"/>
              </a:lnSpc>
              <a:spcBef>
                <a:spcPts val="600"/>
              </a:spcBef>
              <a:buNone/>
            </a:pPr>
            <a:r>
              <a:rPr lang="en-US" sz="2400" dirty="0"/>
              <a:t>Three-month Income Payment Acceleration request made after April monthly payment of $1,000 was received</a:t>
            </a:r>
          </a:p>
        </p:txBody>
      </p:sp>
      <p:sp>
        <p:nvSpPr>
          <p:cNvPr id="2" name="Slide Number Placeholder 1">
            <a:extLst>
              <a:ext uri="{FF2B5EF4-FFF2-40B4-BE49-F238E27FC236}">
                <a16:creationId xmlns:a16="http://schemas.microsoft.com/office/drawing/2014/main" id="{89198235-3DF8-44EC-91CC-7D8A38CD2373}"/>
              </a:ext>
            </a:extLst>
          </p:cNvPr>
          <p:cNvSpPr>
            <a:spLocks noGrp="1"/>
          </p:cNvSpPr>
          <p:nvPr>
            <p:ph type="sldNum" sz="quarter" idx="12"/>
          </p:nvPr>
        </p:nvSpPr>
        <p:spPr/>
        <p:txBody>
          <a:bodyPr/>
          <a:lstStyle/>
          <a:p>
            <a:fld id="{6736B3CA-E88C-4D03-9542-16433AE54E86}" type="slidenum">
              <a:rPr lang="en-US" smtClean="0"/>
              <a:pPr/>
              <a:t>16</a:t>
            </a:fld>
            <a:endParaRPr lang="en-US"/>
          </a:p>
        </p:txBody>
      </p:sp>
      <p:sp>
        <p:nvSpPr>
          <p:cNvPr id="30" name="Title 3">
            <a:extLst>
              <a:ext uri="{FF2B5EF4-FFF2-40B4-BE49-F238E27FC236}">
                <a16:creationId xmlns:a16="http://schemas.microsoft.com/office/drawing/2014/main" id="{B8F78D17-EE6D-49AE-AB22-5E0EC048C3B6}"/>
              </a:ext>
            </a:extLst>
          </p:cNvPr>
          <p:cNvSpPr>
            <a:spLocks noGrp="1"/>
          </p:cNvSpPr>
          <p:nvPr>
            <p:ph type="title"/>
          </p:nvPr>
        </p:nvSpPr>
        <p:spPr>
          <a:xfrm>
            <a:off x="457200" y="407218"/>
            <a:ext cx="8229600" cy="613014"/>
          </a:xfrm>
          <a:prstGeom prst="rect">
            <a:avLst/>
          </a:prstGeom>
        </p:spPr>
        <p:txBody>
          <a:bodyPr/>
          <a:lstStyle/>
          <a:p>
            <a:r>
              <a:rPr lang="en-US" dirty="0"/>
              <a:t>INCOME PAYMENT ACCELERATION</a:t>
            </a:r>
          </a:p>
        </p:txBody>
      </p:sp>
      <p:grpSp>
        <p:nvGrpSpPr>
          <p:cNvPr id="4" name="Group 3"/>
          <p:cNvGrpSpPr/>
          <p:nvPr/>
        </p:nvGrpSpPr>
        <p:grpSpPr>
          <a:xfrm>
            <a:off x="0" y="2376300"/>
            <a:ext cx="9144000" cy="3151364"/>
            <a:chOff x="0" y="2376300"/>
            <a:chExt cx="9144000" cy="3151364"/>
          </a:xfrm>
        </p:grpSpPr>
        <p:sp>
          <p:nvSpPr>
            <p:cNvPr id="31" name="Rectangle 30">
              <a:extLst>
                <a:ext uri="{FF2B5EF4-FFF2-40B4-BE49-F238E27FC236}">
                  <a16:creationId xmlns:a16="http://schemas.microsoft.com/office/drawing/2014/main" id="{544DA0C7-806F-4536-A260-146160DC158C}"/>
                </a:ext>
              </a:extLst>
            </p:cNvPr>
            <p:cNvSpPr/>
            <p:nvPr/>
          </p:nvSpPr>
          <p:spPr>
            <a:xfrm>
              <a:off x="0" y="2547700"/>
              <a:ext cx="9144000" cy="808383"/>
            </a:xfrm>
            <a:prstGeom prst="rect">
              <a:avLst/>
            </a:prstGeom>
            <a:solidFill>
              <a:srgbClr val="4463A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7F62A0-D0EF-458E-B721-177FCA28DB7E}"/>
                </a:ext>
              </a:extLst>
            </p:cNvPr>
            <p:cNvSpPr/>
            <p:nvPr/>
          </p:nvSpPr>
          <p:spPr>
            <a:xfrm>
              <a:off x="2888974" y="4324741"/>
              <a:ext cx="3246783" cy="808383"/>
            </a:xfrm>
            <a:prstGeom prst="rect">
              <a:avLst/>
            </a:prstGeom>
            <a:solidFill>
              <a:srgbClr val="4463A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F81FA5-A703-4F5B-91FB-A7764D07C354}"/>
                </a:ext>
              </a:extLst>
            </p:cNvPr>
            <p:cNvSpPr txBox="1">
              <a:spLocks/>
            </p:cNvSpPr>
            <p:nvPr/>
          </p:nvSpPr>
          <p:spPr>
            <a:xfrm>
              <a:off x="3303016" y="4286874"/>
              <a:ext cx="2374372" cy="899258"/>
            </a:xfrm>
            <a:prstGeom prst="rect">
              <a:avLst/>
            </a:prstGeom>
          </p:spPr>
          <p:txBody>
            <a:bodyPr vert="horz" lIns="54864" tIns="91440" rtlCol="0">
              <a:norm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600" dirty="0">
                  <a:latin typeface="Calibri" charset="0"/>
                  <a:ea typeface="Calibri" charset="0"/>
                  <a:cs typeface="Calibri" charset="0"/>
                </a:rPr>
                <a:t>Normal monthly payments stop</a:t>
              </a:r>
            </a:p>
          </p:txBody>
        </p:sp>
        <p:sp>
          <p:nvSpPr>
            <p:cNvPr id="37" name="Rectangle 36">
              <a:extLst>
                <a:ext uri="{FF2B5EF4-FFF2-40B4-BE49-F238E27FC236}">
                  <a16:creationId xmlns:a16="http://schemas.microsoft.com/office/drawing/2014/main" id="{43DECC60-A059-4C19-93F0-5C0DB1547D5F}"/>
                </a:ext>
              </a:extLst>
            </p:cNvPr>
            <p:cNvSpPr/>
            <p:nvPr/>
          </p:nvSpPr>
          <p:spPr>
            <a:xfrm>
              <a:off x="3154017" y="2548949"/>
              <a:ext cx="2690192" cy="808383"/>
            </a:xfrm>
            <a:prstGeom prst="rect">
              <a:avLst/>
            </a:prstGeom>
            <a:solidFill>
              <a:srgbClr val="22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9463F718-B7AD-4500-A5A5-A8E8CC013527}"/>
                </a:ext>
              </a:extLst>
            </p:cNvPr>
            <p:cNvGrpSpPr/>
            <p:nvPr/>
          </p:nvGrpSpPr>
          <p:grpSpPr>
            <a:xfrm>
              <a:off x="4222766" y="2584808"/>
              <a:ext cx="475129" cy="1050820"/>
              <a:chOff x="4222766" y="3401911"/>
              <a:chExt cx="475129" cy="1050820"/>
            </a:xfrm>
          </p:grpSpPr>
          <p:pic>
            <p:nvPicPr>
              <p:cNvPr id="47" name="Picture 46">
                <a:extLst>
                  <a:ext uri="{FF2B5EF4-FFF2-40B4-BE49-F238E27FC236}">
                    <a16:creationId xmlns:a16="http://schemas.microsoft.com/office/drawing/2014/main" id="{B874FF5F-5F4B-4593-AABD-ADEE53A9B10E}"/>
                  </a:ext>
                </a:extLst>
              </p:cNvPr>
              <p:cNvPicPr>
                <a:picLocks noChangeAspect="1"/>
              </p:cNvPicPr>
              <p:nvPr/>
            </p:nvPicPr>
            <p:blipFill rotWithShape="1">
              <a:blip r:embed="rId3">
                <a:extLst>
                  <a:ext uri="{28A0092B-C50C-407E-A947-70E740481C1C}">
                    <a14:useLocalDpi xmlns:a14="http://schemas.microsoft.com/office/drawing/2010/main" val="0"/>
                  </a:ext>
                </a:extLst>
              </a:blip>
              <a:srcRect l="32353" t="42892" r="52941" b="35539"/>
              <a:stretch/>
            </p:blipFill>
            <p:spPr>
              <a:xfrm>
                <a:off x="4222766" y="3401911"/>
                <a:ext cx="475129" cy="696856"/>
              </a:xfrm>
              <a:prstGeom prst="rect">
                <a:avLst/>
              </a:prstGeom>
            </p:spPr>
          </p:pic>
          <p:cxnSp>
            <p:nvCxnSpPr>
              <p:cNvPr id="48" name="Straight Connector 47">
                <a:extLst>
                  <a:ext uri="{FF2B5EF4-FFF2-40B4-BE49-F238E27FC236}">
                    <a16:creationId xmlns:a16="http://schemas.microsoft.com/office/drawing/2014/main" id="{A6B3F411-0AFE-420E-8204-B7DEE80932ED}"/>
                  </a:ext>
                </a:extLst>
              </p:cNvPr>
              <p:cNvCxnSpPr/>
              <p:nvPr/>
            </p:nvCxnSpPr>
            <p:spPr>
              <a:xfrm>
                <a:off x="4465983" y="3856383"/>
                <a:ext cx="0" cy="596348"/>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82DF0556-986D-454E-9685-259ED44A1C35}"/>
                </a:ext>
              </a:extLst>
            </p:cNvPr>
            <p:cNvSpPr/>
            <p:nvPr/>
          </p:nvSpPr>
          <p:spPr>
            <a:xfrm>
              <a:off x="867472" y="3692305"/>
              <a:ext cx="641522" cy="369332"/>
            </a:xfrm>
            <a:prstGeom prst="rect">
              <a:avLst/>
            </a:prstGeom>
          </p:spPr>
          <p:txBody>
            <a:bodyPr wrap="none" anchor="ctr">
              <a:spAutoFit/>
            </a:bodyPr>
            <a:lstStyle/>
            <a:p>
              <a:pPr algn="ctr"/>
              <a:r>
                <a:rPr lang="en-US" dirty="0">
                  <a:solidFill>
                    <a:srgbClr val="4463A0"/>
                  </a:solidFill>
                  <a:latin typeface="Calibri" charset="0"/>
                  <a:ea typeface="Calibri" charset="0"/>
                  <a:cs typeface="Calibri" charset="0"/>
                </a:rPr>
                <a:t>April</a:t>
              </a:r>
            </a:p>
          </p:txBody>
        </p:sp>
        <p:sp>
          <p:nvSpPr>
            <p:cNvPr id="50" name="Rectangle 49">
              <a:extLst>
                <a:ext uri="{FF2B5EF4-FFF2-40B4-BE49-F238E27FC236}">
                  <a16:creationId xmlns:a16="http://schemas.microsoft.com/office/drawing/2014/main" id="{D4AFBCC5-7174-4F27-888F-07C1397A58FD}"/>
                </a:ext>
              </a:extLst>
            </p:cNvPr>
            <p:cNvSpPr/>
            <p:nvPr/>
          </p:nvSpPr>
          <p:spPr>
            <a:xfrm>
              <a:off x="7169076" y="3692305"/>
              <a:ext cx="848950" cy="369332"/>
            </a:xfrm>
            <a:prstGeom prst="rect">
              <a:avLst/>
            </a:prstGeom>
          </p:spPr>
          <p:txBody>
            <a:bodyPr wrap="none" anchor="ctr">
              <a:spAutoFit/>
            </a:bodyPr>
            <a:lstStyle/>
            <a:p>
              <a:pPr algn="ctr"/>
              <a:r>
                <a:rPr lang="en-US" dirty="0">
                  <a:solidFill>
                    <a:srgbClr val="4463A0"/>
                  </a:solidFill>
                  <a:latin typeface="Calibri" charset="0"/>
                  <a:ea typeface="Calibri" charset="0"/>
                  <a:cs typeface="Calibri" charset="0"/>
                </a:rPr>
                <a:t>August</a:t>
              </a:r>
            </a:p>
          </p:txBody>
        </p:sp>
        <p:sp>
          <p:nvSpPr>
            <p:cNvPr id="51" name="Rectangle 50">
              <a:extLst>
                <a:ext uri="{FF2B5EF4-FFF2-40B4-BE49-F238E27FC236}">
                  <a16:creationId xmlns:a16="http://schemas.microsoft.com/office/drawing/2014/main" id="{91F1A640-1775-4AAA-B6CC-408BA49BB3D9}"/>
                </a:ext>
              </a:extLst>
            </p:cNvPr>
            <p:cNvSpPr/>
            <p:nvPr/>
          </p:nvSpPr>
          <p:spPr>
            <a:xfrm>
              <a:off x="4154040" y="3692305"/>
              <a:ext cx="623890" cy="369332"/>
            </a:xfrm>
            <a:prstGeom prst="rect">
              <a:avLst/>
            </a:prstGeom>
          </p:spPr>
          <p:txBody>
            <a:bodyPr wrap="none" anchor="ctr">
              <a:spAutoFit/>
            </a:bodyPr>
            <a:lstStyle/>
            <a:p>
              <a:pPr algn="ctr"/>
              <a:r>
                <a:rPr lang="en-US" dirty="0">
                  <a:solidFill>
                    <a:srgbClr val="4463A0"/>
                  </a:solidFill>
                  <a:latin typeface="Calibri" charset="0"/>
                  <a:ea typeface="Calibri" charset="0"/>
                  <a:cs typeface="Calibri" charset="0"/>
                </a:rPr>
                <a:t>June</a:t>
              </a:r>
            </a:p>
          </p:txBody>
        </p:sp>
        <p:sp>
          <p:nvSpPr>
            <p:cNvPr id="52" name="Rectangle 51">
              <a:extLst>
                <a:ext uri="{FF2B5EF4-FFF2-40B4-BE49-F238E27FC236}">
                  <a16:creationId xmlns:a16="http://schemas.microsoft.com/office/drawing/2014/main" id="{CDE5BABD-E9EA-44E0-9BEA-F53AD835000C}"/>
                </a:ext>
              </a:extLst>
            </p:cNvPr>
            <p:cNvSpPr/>
            <p:nvPr/>
          </p:nvSpPr>
          <p:spPr>
            <a:xfrm>
              <a:off x="5835391" y="3692305"/>
              <a:ext cx="550152" cy="369332"/>
            </a:xfrm>
            <a:prstGeom prst="rect">
              <a:avLst/>
            </a:prstGeom>
          </p:spPr>
          <p:txBody>
            <a:bodyPr wrap="none" anchor="ctr">
              <a:spAutoFit/>
            </a:bodyPr>
            <a:lstStyle/>
            <a:p>
              <a:pPr algn="ctr"/>
              <a:r>
                <a:rPr lang="en-US" dirty="0">
                  <a:solidFill>
                    <a:srgbClr val="4463A0"/>
                  </a:solidFill>
                  <a:latin typeface="Calibri" charset="0"/>
                  <a:ea typeface="Calibri" charset="0"/>
                  <a:cs typeface="Calibri" charset="0"/>
                </a:rPr>
                <a:t>July</a:t>
              </a:r>
            </a:p>
          </p:txBody>
        </p:sp>
        <p:sp>
          <p:nvSpPr>
            <p:cNvPr id="53" name="Rectangle 52">
              <a:extLst>
                <a:ext uri="{FF2B5EF4-FFF2-40B4-BE49-F238E27FC236}">
                  <a16:creationId xmlns:a16="http://schemas.microsoft.com/office/drawing/2014/main" id="{A4FAB66E-559A-4502-8A58-2D81B5E83CC6}"/>
                </a:ext>
              </a:extLst>
            </p:cNvPr>
            <p:cNvSpPr/>
            <p:nvPr/>
          </p:nvSpPr>
          <p:spPr>
            <a:xfrm>
              <a:off x="2571862" y="3692305"/>
              <a:ext cx="605295" cy="369332"/>
            </a:xfrm>
            <a:prstGeom prst="rect">
              <a:avLst/>
            </a:prstGeom>
          </p:spPr>
          <p:txBody>
            <a:bodyPr wrap="none" anchor="ctr">
              <a:spAutoFit/>
            </a:bodyPr>
            <a:lstStyle/>
            <a:p>
              <a:pPr algn="ctr"/>
              <a:r>
                <a:rPr lang="en-US" dirty="0">
                  <a:solidFill>
                    <a:srgbClr val="4463A0"/>
                  </a:solidFill>
                  <a:latin typeface="Calibri" charset="0"/>
                  <a:ea typeface="Calibri" charset="0"/>
                  <a:cs typeface="Calibri" charset="0"/>
                </a:rPr>
                <a:t>May</a:t>
              </a:r>
            </a:p>
          </p:txBody>
        </p:sp>
        <p:cxnSp>
          <p:nvCxnSpPr>
            <p:cNvPr id="54" name="Straight Connector 53">
              <a:extLst>
                <a:ext uri="{FF2B5EF4-FFF2-40B4-BE49-F238E27FC236}">
                  <a16:creationId xmlns:a16="http://schemas.microsoft.com/office/drawing/2014/main" id="{85EF30B5-9A8E-4C71-9CA1-40F8AE15A388}"/>
                </a:ext>
              </a:extLst>
            </p:cNvPr>
            <p:cNvCxnSpPr/>
            <p:nvPr/>
          </p:nvCxnSpPr>
          <p:spPr>
            <a:xfrm>
              <a:off x="2888973" y="4125958"/>
              <a:ext cx="0" cy="980661"/>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7FBDBB2E-1714-4D70-977D-489F805C5151}"/>
                </a:ext>
              </a:extLst>
            </p:cNvPr>
            <p:cNvGrpSpPr/>
            <p:nvPr/>
          </p:nvGrpSpPr>
          <p:grpSpPr>
            <a:xfrm>
              <a:off x="2645756" y="2584808"/>
              <a:ext cx="475129" cy="1050820"/>
              <a:chOff x="4222766" y="3401911"/>
              <a:chExt cx="475129" cy="1050820"/>
            </a:xfrm>
          </p:grpSpPr>
          <p:pic>
            <p:nvPicPr>
              <p:cNvPr id="56" name="Picture 55">
                <a:extLst>
                  <a:ext uri="{FF2B5EF4-FFF2-40B4-BE49-F238E27FC236}">
                    <a16:creationId xmlns:a16="http://schemas.microsoft.com/office/drawing/2014/main" id="{0846055E-5064-45DF-A281-A221AE654D8B}"/>
                  </a:ext>
                </a:extLst>
              </p:cNvPr>
              <p:cNvPicPr>
                <a:picLocks noChangeAspect="1"/>
              </p:cNvPicPr>
              <p:nvPr/>
            </p:nvPicPr>
            <p:blipFill rotWithShape="1">
              <a:blip r:embed="rId3">
                <a:extLst>
                  <a:ext uri="{28A0092B-C50C-407E-A947-70E740481C1C}">
                    <a14:useLocalDpi xmlns:a14="http://schemas.microsoft.com/office/drawing/2010/main" val="0"/>
                  </a:ext>
                </a:extLst>
              </a:blip>
              <a:srcRect l="32353" t="42892" r="52941" b="35539"/>
              <a:stretch/>
            </p:blipFill>
            <p:spPr>
              <a:xfrm>
                <a:off x="4222766" y="3401911"/>
                <a:ext cx="475129" cy="696856"/>
              </a:xfrm>
              <a:prstGeom prst="rect">
                <a:avLst/>
              </a:prstGeom>
            </p:spPr>
          </p:pic>
          <p:cxnSp>
            <p:nvCxnSpPr>
              <p:cNvPr id="57" name="Straight Connector 56">
                <a:extLst>
                  <a:ext uri="{FF2B5EF4-FFF2-40B4-BE49-F238E27FC236}">
                    <a16:creationId xmlns:a16="http://schemas.microsoft.com/office/drawing/2014/main" id="{4AF68469-B982-403F-A258-B89A2B450411}"/>
                  </a:ext>
                </a:extLst>
              </p:cNvPr>
              <p:cNvCxnSpPr/>
              <p:nvPr/>
            </p:nvCxnSpPr>
            <p:spPr>
              <a:xfrm>
                <a:off x="4465983" y="3856383"/>
                <a:ext cx="0" cy="596348"/>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A15DC2D7-F46F-41A6-B4D7-6206354B95FA}"/>
                </a:ext>
              </a:extLst>
            </p:cNvPr>
            <p:cNvGrpSpPr/>
            <p:nvPr/>
          </p:nvGrpSpPr>
          <p:grpSpPr>
            <a:xfrm>
              <a:off x="5852785" y="2584808"/>
              <a:ext cx="475129" cy="1050820"/>
              <a:chOff x="4222766" y="3401911"/>
              <a:chExt cx="475129" cy="1050820"/>
            </a:xfrm>
          </p:grpSpPr>
          <p:pic>
            <p:nvPicPr>
              <p:cNvPr id="59" name="Picture 58">
                <a:extLst>
                  <a:ext uri="{FF2B5EF4-FFF2-40B4-BE49-F238E27FC236}">
                    <a16:creationId xmlns:a16="http://schemas.microsoft.com/office/drawing/2014/main" id="{5F64906D-457F-4F91-8810-890BE3A3B55E}"/>
                  </a:ext>
                </a:extLst>
              </p:cNvPr>
              <p:cNvPicPr>
                <a:picLocks noChangeAspect="1"/>
              </p:cNvPicPr>
              <p:nvPr/>
            </p:nvPicPr>
            <p:blipFill rotWithShape="1">
              <a:blip r:embed="rId3">
                <a:extLst>
                  <a:ext uri="{28A0092B-C50C-407E-A947-70E740481C1C}">
                    <a14:useLocalDpi xmlns:a14="http://schemas.microsoft.com/office/drawing/2010/main" val="0"/>
                  </a:ext>
                </a:extLst>
              </a:blip>
              <a:srcRect l="32353" t="42892" r="52941" b="35539"/>
              <a:stretch/>
            </p:blipFill>
            <p:spPr>
              <a:xfrm>
                <a:off x="4222766" y="3401911"/>
                <a:ext cx="475129" cy="696856"/>
              </a:xfrm>
              <a:prstGeom prst="rect">
                <a:avLst/>
              </a:prstGeom>
            </p:spPr>
          </p:pic>
          <p:cxnSp>
            <p:nvCxnSpPr>
              <p:cNvPr id="60" name="Straight Connector 59">
                <a:extLst>
                  <a:ext uri="{FF2B5EF4-FFF2-40B4-BE49-F238E27FC236}">
                    <a16:creationId xmlns:a16="http://schemas.microsoft.com/office/drawing/2014/main" id="{8798C46F-894B-430C-8115-DE4D5A5004F7}"/>
                  </a:ext>
                </a:extLst>
              </p:cNvPr>
              <p:cNvCxnSpPr/>
              <p:nvPr/>
            </p:nvCxnSpPr>
            <p:spPr>
              <a:xfrm>
                <a:off x="4465983" y="3856383"/>
                <a:ext cx="0" cy="596348"/>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8B5FAB65-F1AC-4317-89D2-F100AC8102C9}"/>
                </a:ext>
              </a:extLst>
            </p:cNvPr>
            <p:cNvGrpSpPr/>
            <p:nvPr/>
          </p:nvGrpSpPr>
          <p:grpSpPr>
            <a:xfrm>
              <a:off x="7376783" y="2584808"/>
              <a:ext cx="475129" cy="1050820"/>
              <a:chOff x="4222766" y="3401911"/>
              <a:chExt cx="475129" cy="1050820"/>
            </a:xfrm>
          </p:grpSpPr>
          <p:pic>
            <p:nvPicPr>
              <p:cNvPr id="62" name="Picture 61">
                <a:extLst>
                  <a:ext uri="{FF2B5EF4-FFF2-40B4-BE49-F238E27FC236}">
                    <a16:creationId xmlns:a16="http://schemas.microsoft.com/office/drawing/2014/main" id="{066CA238-2598-421B-9D88-C5A69222F003}"/>
                  </a:ext>
                </a:extLst>
              </p:cNvPr>
              <p:cNvPicPr>
                <a:picLocks noChangeAspect="1"/>
              </p:cNvPicPr>
              <p:nvPr/>
            </p:nvPicPr>
            <p:blipFill rotWithShape="1">
              <a:blip r:embed="rId3">
                <a:extLst>
                  <a:ext uri="{28A0092B-C50C-407E-A947-70E740481C1C}">
                    <a14:useLocalDpi xmlns:a14="http://schemas.microsoft.com/office/drawing/2010/main" val="0"/>
                  </a:ext>
                </a:extLst>
              </a:blip>
              <a:srcRect l="32353" t="42892" r="52941" b="35539"/>
              <a:stretch/>
            </p:blipFill>
            <p:spPr>
              <a:xfrm>
                <a:off x="4222766" y="3401911"/>
                <a:ext cx="475129" cy="696856"/>
              </a:xfrm>
              <a:prstGeom prst="rect">
                <a:avLst/>
              </a:prstGeom>
            </p:spPr>
          </p:pic>
          <p:cxnSp>
            <p:nvCxnSpPr>
              <p:cNvPr id="63" name="Straight Connector 62">
                <a:extLst>
                  <a:ext uri="{FF2B5EF4-FFF2-40B4-BE49-F238E27FC236}">
                    <a16:creationId xmlns:a16="http://schemas.microsoft.com/office/drawing/2014/main" id="{08F29178-76A3-4ED7-8BCB-04261857C8BE}"/>
                  </a:ext>
                </a:extLst>
              </p:cNvPr>
              <p:cNvCxnSpPr/>
              <p:nvPr/>
            </p:nvCxnSpPr>
            <p:spPr>
              <a:xfrm>
                <a:off x="4465983" y="3856383"/>
                <a:ext cx="0" cy="596348"/>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18E82448-52DC-4655-81F1-9C863AEC976F}"/>
                </a:ext>
              </a:extLst>
            </p:cNvPr>
            <p:cNvGrpSpPr/>
            <p:nvPr/>
          </p:nvGrpSpPr>
          <p:grpSpPr>
            <a:xfrm>
              <a:off x="962732" y="2584808"/>
              <a:ext cx="475129" cy="1050820"/>
              <a:chOff x="4222766" y="3401911"/>
              <a:chExt cx="475129" cy="1050820"/>
            </a:xfrm>
          </p:grpSpPr>
          <p:pic>
            <p:nvPicPr>
              <p:cNvPr id="65" name="Picture 64">
                <a:extLst>
                  <a:ext uri="{FF2B5EF4-FFF2-40B4-BE49-F238E27FC236}">
                    <a16:creationId xmlns:a16="http://schemas.microsoft.com/office/drawing/2014/main" id="{F391C655-B1DD-4D04-842B-EA0A63652C3C}"/>
                  </a:ext>
                </a:extLst>
              </p:cNvPr>
              <p:cNvPicPr>
                <a:picLocks noChangeAspect="1"/>
              </p:cNvPicPr>
              <p:nvPr/>
            </p:nvPicPr>
            <p:blipFill rotWithShape="1">
              <a:blip r:embed="rId3">
                <a:extLst>
                  <a:ext uri="{28A0092B-C50C-407E-A947-70E740481C1C}">
                    <a14:useLocalDpi xmlns:a14="http://schemas.microsoft.com/office/drawing/2010/main" val="0"/>
                  </a:ext>
                </a:extLst>
              </a:blip>
              <a:srcRect l="32353" t="42892" r="52941" b="35539"/>
              <a:stretch/>
            </p:blipFill>
            <p:spPr>
              <a:xfrm>
                <a:off x="4222766" y="3401911"/>
                <a:ext cx="475129" cy="696856"/>
              </a:xfrm>
              <a:prstGeom prst="rect">
                <a:avLst/>
              </a:prstGeom>
            </p:spPr>
          </p:pic>
          <p:cxnSp>
            <p:nvCxnSpPr>
              <p:cNvPr id="66" name="Straight Connector 65">
                <a:extLst>
                  <a:ext uri="{FF2B5EF4-FFF2-40B4-BE49-F238E27FC236}">
                    <a16:creationId xmlns:a16="http://schemas.microsoft.com/office/drawing/2014/main" id="{4BF6BA69-5BC4-4E0A-9E15-D0B29DC464CF}"/>
                  </a:ext>
                </a:extLst>
              </p:cNvPr>
              <p:cNvCxnSpPr/>
              <p:nvPr/>
            </p:nvCxnSpPr>
            <p:spPr>
              <a:xfrm>
                <a:off x="4465983" y="3856383"/>
                <a:ext cx="0" cy="596348"/>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9E12CB5F-8FF8-41E1-B9EE-6F5247ADD5F2}"/>
                </a:ext>
              </a:extLst>
            </p:cNvPr>
            <p:cNvCxnSpPr/>
            <p:nvPr/>
          </p:nvCxnSpPr>
          <p:spPr>
            <a:xfrm>
              <a:off x="6109251" y="4125958"/>
              <a:ext cx="0" cy="980661"/>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529D36B2-1E69-45C0-8837-8FDFFFC16407}"/>
                </a:ext>
              </a:extLst>
            </p:cNvPr>
            <p:cNvSpPr/>
            <p:nvPr/>
          </p:nvSpPr>
          <p:spPr>
            <a:xfrm>
              <a:off x="241552" y="4327335"/>
              <a:ext cx="2121792" cy="1200329"/>
            </a:xfrm>
            <a:prstGeom prst="rect">
              <a:avLst/>
            </a:prstGeom>
          </p:spPr>
          <p:txBody>
            <a:bodyPr wrap="square" anchor="t">
              <a:spAutoFit/>
            </a:bodyPr>
            <a:lstStyle/>
            <a:p>
              <a:pPr algn="ctr">
                <a:lnSpc>
                  <a:spcPct val="90000"/>
                </a:lnSpc>
                <a:spcBef>
                  <a:spcPts val="600"/>
                </a:spcBef>
              </a:pPr>
              <a:r>
                <a:rPr lang="en-US" sz="1600" dirty="0">
                  <a:cs typeface="Times New Roman" panose="02020603050405020304" pitchFamily="18" charset="0"/>
                </a:rPr>
                <a:t>You receive </a:t>
              </a:r>
              <a:r>
                <a:rPr lang="en-US" sz="1600" b="1" dirty="0">
                  <a:solidFill>
                    <a:srgbClr val="22ADE5"/>
                  </a:solidFill>
                  <a:cs typeface="Times New Roman" panose="02020603050405020304" pitchFamily="18" charset="0"/>
                </a:rPr>
                <a:t>$3,000 </a:t>
              </a:r>
              <a:r>
                <a:rPr lang="en-US" sz="1600" dirty="0">
                  <a:cs typeface="Times New Roman" panose="02020603050405020304" pitchFamily="18" charset="0"/>
                </a:rPr>
                <a:t>($1,000 x 3 months accelerated payments) from Pacific Life for a total of $4,000.</a:t>
              </a:r>
            </a:p>
          </p:txBody>
        </p:sp>
        <p:sp>
          <p:nvSpPr>
            <p:cNvPr id="69" name="Rectangle 68">
              <a:extLst>
                <a:ext uri="{FF2B5EF4-FFF2-40B4-BE49-F238E27FC236}">
                  <a16:creationId xmlns:a16="http://schemas.microsoft.com/office/drawing/2014/main" id="{5A0761EE-4BDE-4184-8EF7-AD7B9D7EEC49}"/>
                </a:ext>
              </a:extLst>
            </p:cNvPr>
            <p:cNvSpPr/>
            <p:nvPr/>
          </p:nvSpPr>
          <p:spPr>
            <a:xfrm>
              <a:off x="6374296" y="4327335"/>
              <a:ext cx="2478156" cy="535531"/>
            </a:xfrm>
            <a:prstGeom prst="rect">
              <a:avLst/>
            </a:prstGeom>
          </p:spPr>
          <p:txBody>
            <a:bodyPr wrap="square" anchor="t">
              <a:spAutoFit/>
            </a:bodyPr>
            <a:lstStyle/>
            <a:p>
              <a:pPr algn="ctr">
                <a:lnSpc>
                  <a:spcPct val="90000"/>
                </a:lnSpc>
              </a:pPr>
              <a:r>
                <a:rPr lang="en-US" sz="1600" dirty="0">
                  <a:cs typeface="Times New Roman" panose="02020603050405020304" pitchFamily="18" charset="0"/>
                </a:rPr>
                <a:t>Your $1,000 normal monthly payments resume</a:t>
              </a:r>
            </a:p>
          </p:txBody>
        </p:sp>
        <p:pic>
          <p:nvPicPr>
            <p:cNvPr id="70" name="Picture 69">
              <a:extLst>
                <a:ext uri="{FF2B5EF4-FFF2-40B4-BE49-F238E27FC236}">
                  <a16:creationId xmlns:a16="http://schemas.microsoft.com/office/drawing/2014/main" id="{5FDF992F-7281-44DB-BF33-E0BAFDC7F240}"/>
                </a:ext>
              </a:extLst>
            </p:cNvPr>
            <p:cNvPicPr>
              <a:picLocks noChangeAspect="1"/>
            </p:cNvPicPr>
            <p:nvPr/>
          </p:nvPicPr>
          <p:blipFill rotWithShape="1">
            <a:blip r:embed="rId4">
              <a:extLst>
                <a:ext uri="{28A0092B-C50C-407E-A947-70E740481C1C}">
                  <a14:useLocalDpi xmlns:a14="http://schemas.microsoft.com/office/drawing/2010/main" val="0"/>
                </a:ext>
              </a:extLst>
            </a:blip>
            <a:srcRect l="55556" t="5445" b="61588"/>
            <a:stretch/>
          </p:blipFill>
          <p:spPr>
            <a:xfrm>
              <a:off x="5081722" y="2376300"/>
              <a:ext cx="1604210" cy="1189947"/>
            </a:xfrm>
            <a:prstGeom prst="rect">
              <a:avLst/>
            </a:prstGeom>
          </p:spPr>
        </p:pic>
        <p:pic>
          <p:nvPicPr>
            <p:cNvPr id="71" name="Picture 70">
              <a:extLst>
                <a:ext uri="{FF2B5EF4-FFF2-40B4-BE49-F238E27FC236}">
                  <a16:creationId xmlns:a16="http://schemas.microsoft.com/office/drawing/2014/main" id="{563FAD90-C947-4B38-BC0F-A7C743863A26}"/>
                </a:ext>
              </a:extLst>
            </p:cNvPr>
            <p:cNvPicPr>
              <a:picLocks noChangeAspect="1"/>
            </p:cNvPicPr>
            <p:nvPr/>
          </p:nvPicPr>
          <p:blipFill rotWithShape="1">
            <a:blip r:embed="rId4">
              <a:extLst>
                <a:ext uri="{28A0092B-C50C-407E-A947-70E740481C1C}">
                  <a14:useLocalDpi xmlns:a14="http://schemas.microsoft.com/office/drawing/2010/main" val="0"/>
                </a:ext>
              </a:extLst>
            </a:blip>
            <a:srcRect l="55556" t="5445" b="61588"/>
            <a:stretch/>
          </p:blipFill>
          <p:spPr>
            <a:xfrm flipH="1">
              <a:off x="2312936" y="2376300"/>
              <a:ext cx="1604210" cy="11899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33400" y="1082122"/>
            <a:ext cx="8153399" cy="1322477"/>
          </a:xfrm>
          <a:prstGeom prst="rect">
            <a:avLst/>
          </a:prstGeom>
        </p:spPr>
        <p:txBody>
          <a:bodyPr/>
          <a:lstStyle/>
          <a:p>
            <a:pPr marL="118872" indent="0">
              <a:buNone/>
            </a:pPr>
            <a:r>
              <a:rPr lang="en-US" sz="2400" dirty="0"/>
              <a:t>After annuity income payments begin, you may withdraw </a:t>
            </a:r>
            <a:br>
              <a:rPr lang="en-US" sz="2400" dirty="0"/>
            </a:br>
            <a:r>
              <a:rPr lang="en-US" sz="2400" dirty="0"/>
              <a:t>up to 100% of your remaining guaranteed income payments as </a:t>
            </a:r>
            <a:br>
              <a:rPr lang="en-US" sz="2400" dirty="0"/>
            </a:br>
            <a:r>
              <a:rPr lang="en-US" sz="2400" dirty="0"/>
              <a:t>a lump sum</a:t>
            </a:r>
            <a:endParaRPr lang="en-US" sz="2400" baseline="50000" dirty="0"/>
          </a:p>
        </p:txBody>
      </p:sp>
      <p:sp>
        <p:nvSpPr>
          <p:cNvPr id="4" name="Title 3"/>
          <p:cNvSpPr>
            <a:spLocks noGrp="1"/>
          </p:cNvSpPr>
          <p:nvPr>
            <p:ph type="title"/>
          </p:nvPr>
        </p:nvSpPr>
        <p:spPr>
          <a:xfrm>
            <a:off x="457200" y="224455"/>
            <a:ext cx="8229600" cy="971550"/>
          </a:xfrm>
          <a:prstGeom prst="rect">
            <a:avLst/>
          </a:prstGeom>
        </p:spPr>
        <p:txBody>
          <a:bodyPr/>
          <a:lstStyle/>
          <a:p>
            <a:r>
              <a:rPr lang="en-US" dirty="0"/>
              <a:t>ACCESS TO ADDITIONAL AMOUNTS</a:t>
            </a:r>
          </a:p>
        </p:txBody>
      </p:sp>
      <p:sp>
        <p:nvSpPr>
          <p:cNvPr id="2" name="Slide Number Placeholder 1">
            <a:extLst>
              <a:ext uri="{FF2B5EF4-FFF2-40B4-BE49-F238E27FC236}">
                <a16:creationId xmlns:a16="http://schemas.microsoft.com/office/drawing/2014/main" id="{42E05316-7529-4943-8BD4-6AA19DB920BE}"/>
              </a:ext>
            </a:extLst>
          </p:cNvPr>
          <p:cNvSpPr>
            <a:spLocks noGrp="1"/>
          </p:cNvSpPr>
          <p:nvPr>
            <p:ph type="sldNum" sz="quarter" idx="12"/>
          </p:nvPr>
        </p:nvSpPr>
        <p:spPr/>
        <p:txBody>
          <a:bodyPr/>
          <a:lstStyle/>
          <a:p>
            <a:fld id="{6736B3CA-E88C-4D03-9542-16433AE54E86}" type="slidenum">
              <a:rPr lang="en-US" smtClean="0"/>
              <a:pPr/>
              <a:t>17</a:t>
            </a:fld>
            <a:endParaRPr lang="en-US"/>
          </a:p>
        </p:txBody>
      </p:sp>
      <p:sp>
        <p:nvSpPr>
          <p:cNvPr id="3" name="TextBox 2">
            <a:extLst>
              <a:ext uri="{FF2B5EF4-FFF2-40B4-BE49-F238E27FC236}">
                <a16:creationId xmlns:a16="http://schemas.microsoft.com/office/drawing/2014/main" id="{100B5340-04ED-49BB-B44C-1689B5C642C7}"/>
              </a:ext>
            </a:extLst>
          </p:cNvPr>
          <p:cNvSpPr txBox="1"/>
          <p:nvPr/>
        </p:nvSpPr>
        <p:spPr>
          <a:xfrm>
            <a:off x="693505" y="2312126"/>
            <a:ext cx="7756989" cy="3264483"/>
          </a:xfrm>
          <a:prstGeom prst="rect">
            <a:avLst/>
          </a:prstGeom>
          <a:noFill/>
        </p:spPr>
        <p:txBody>
          <a:bodyPr wrap="square" rtlCol="0">
            <a:spAutoFit/>
          </a:bodyPr>
          <a:lstStyle/>
          <a:p>
            <a:pPr marL="339725" indent="-339725">
              <a:lnSpc>
                <a:spcPct val="90000"/>
              </a:lnSpc>
              <a:spcBef>
                <a:spcPts val="1000"/>
              </a:spcBef>
              <a:buBlip>
                <a:blip r:embed="rId3"/>
              </a:buBlip>
            </a:pPr>
            <a:r>
              <a:rPr lang="en-US" sz="2400" dirty="0">
                <a:latin typeface="+mj-lt"/>
              </a:rPr>
              <a:t>Nonqualified contracts only, at or after reaching age 59½ </a:t>
            </a:r>
          </a:p>
          <a:p>
            <a:pPr marL="339725" indent="-339725">
              <a:lnSpc>
                <a:spcPct val="90000"/>
              </a:lnSpc>
              <a:spcBef>
                <a:spcPts val="1000"/>
              </a:spcBef>
              <a:buBlip>
                <a:blip r:embed="rId3"/>
              </a:buBlip>
            </a:pPr>
            <a:r>
              <a:rPr lang="en-US" sz="2400" dirty="0">
                <a:latin typeface="+mj-lt"/>
              </a:rPr>
              <a:t>No limit to the amount of withdrawal requests </a:t>
            </a:r>
          </a:p>
          <a:p>
            <a:pPr marL="339725" indent="-339725">
              <a:lnSpc>
                <a:spcPct val="90000"/>
              </a:lnSpc>
              <a:spcBef>
                <a:spcPts val="1000"/>
              </a:spcBef>
              <a:buBlip>
                <a:blip r:embed="rId3"/>
              </a:buBlip>
            </a:pPr>
            <a:r>
              <a:rPr lang="en-US" sz="2400" dirty="0">
                <a:latin typeface="+mj-lt"/>
              </a:rPr>
              <a:t>Not available with Life Only income options</a:t>
            </a:r>
          </a:p>
          <a:p>
            <a:pPr marL="339725" indent="-339725">
              <a:lnSpc>
                <a:spcPct val="90000"/>
              </a:lnSpc>
              <a:spcBef>
                <a:spcPts val="1000"/>
              </a:spcBef>
              <a:buBlip>
                <a:blip r:embed="rId3"/>
              </a:buBlip>
            </a:pPr>
            <a:r>
              <a:rPr lang="en-US" sz="2400" dirty="0">
                <a:latin typeface="+mj-lt"/>
              </a:rPr>
              <a:t>Six-month waiting period if you have used the Income Payment Acceleration feature or Annuity Payment Start Date Adjustment feature</a:t>
            </a:r>
          </a:p>
          <a:p>
            <a:pPr marL="339725" indent="-339725">
              <a:lnSpc>
                <a:spcPct val="90000"/>
              </a:lnSpc>
              <a:spcBef>
                <a:spcPts val="1000"/>
              </a:spcBef>
              <a:buBlip>
                <a:blip r:embed="rId3"/>
              </a:buBlip>
            </a:pPr>
            <a:r>
              <a:rPr lang="en-US" sz="2400" dirty="0">
                <a:latin typeface="+mj-lt"/>
              </a:rPr>
              <a:t>Making a withdrawal will lower or may stop the remaining guaranteed income payments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72106" y="1593523"/>
            <a:ext cx="4600332" cy="4755698"/>
          </a:xfrm>
          <a:prstGeom prst="rect">
            <a:avLst/>
          </a:prstGeom>
        </p:spPr>
        <p:txBody>
          <a:bodyPr/>
          <a:lstStyle/>
          <a:p>
            <a:pPr marL="57150" indent="0">
              <a:buNone/>
            </a:pPr>
            <a:r>
              <a:rPr lang="en-US" sz="2400" b="1" dirty="0">
                <a:solidFill>
                  <a:srgbClr val="4463A0"/>
                </a:solidFill>
                <a:latin typeface="Calibri" charset="0"/>
                <a:ea typeface="Calibri" charset="0"/>
                <a:cs typeface="Calibri" charset="0"/>
              </a:rPr>
              <a:t>Meet Tom and Kathy</a:t>
            </a:r>
          </a:p>
          <a:p>
            <a:r>
              <a:rPr lang="en-US" sz="2600" dirty="0"/>
              <a:t>Ages: 54 years old</a:t>
            </a:r>
          </a:p>
          <a:p>
            <a:r>
              <a:rPr lang="en-US" sz="2600" dirty="0"/>
              <a:t>Married: 31 years</a:t>
            </a:r>
          </a:p>
          <a:p>
            <a:r>
              <a:rPr lang="en-US" sz="2600" dirty="0"/>
              <a:t>Retirement age: 65</a:t>
            </a:r>
          </a:p>
          <a:p>
            <a:r>
              <a:rPr lang="en-US" sz="2600" dirty="0"/>
              <a:t>Concerned about how markets will affect Tom’s 401(k) assets and would like a source of predictable income beyond their Social Security benefits</a:t>
            </a:r>
          </a:p>
        </p:txBody>
      </p:sp>
      <p:sp>
        <p:nvSpPr>
          <p:cNvPr id="12290" name="Title 1"/>
          <p:cNvSpPr>
            <a:spLocks noGrp="1"/>
          </p:cNvSpPr>
          <p:nvPr>
            <p:ph type="title"/>
          </p:nvPr>
        </p:nvSpPr>
        <p:spPr>
          <a:xfrm>
            <a:off x="457200" y="437321"/>
            <a:ext cx="8229600" cy="558956"/>
          </a:xfrm>
          <a:prstGeom prst="rect">
            <a:avLst/>
          </a:prstGeom>
        </p:spPr>
        <p:txBody>
          <a:bodyPr/>
          <a:lstStyle/>
          <a:p>
            <a:r>
              <a:rPr lang="en-US" dirty="0"/>
              <a:t>PACIFIC SECURE INCOME IN ACTION</a:t>
            </a:r>
          </a:p>
        </p:txBody>
      </p:sp>
      <p:sp>
        <p:nvSpPr>
          <p:cNvPr id="7" name="Rectangle 6"/>
          <p:cNvSpPr/>
          <p:nvPr/>
        </p:nvSpPr>
        <p:spPr>
          <a:xfrm>
            <a:off x="404075" y="6350607"/>
            <a:ext cx="3482938" cy="276999"/>
          </a:xfrm>
          <a:prstGeom prst="rect">
            <a:avLst/>
          </a:prstGeom>
        </p:spPr>
        <p:txBody>
          <a:bodyPr wrap="square">
            <a:spAutoFit/>
          </a:bodyPr>
          <a:lstStyle/>
          <a:p>
            <a:r>
              <a:rPr lang="en-US" sz="1200" dirty="0"/>
              <a:t>Hypothetical example. For illustrative purposes only.</a:t>
            </a:r>
          </a:p>
        </p:txBody>
      </p:sp>
      <p:sp>
        <p:nvSpPr>
          <p:cNvPr id="2" name="Slide Number Placeholder 1">
            <a:extLst>
              <a:ext uri="{FF2B5EF4-FFF2-40B4-BE49-F238E27FC236}">
                <a16:creationId xmlns:a16="http://schemas.microsoft.com/office/drawing/2014/main" id="{7201F99C-AFC8-47DF-B3A6-222744C476F1}"/>
              </a:ext>
            </a:extLst>
          </p:cNvPr>
          <p:cNvSpPr>
            <a:spLocks noGrp="1"/>
          </p:cNvSpPr>
          <p:nvPr>
            <p:ph type="sldNum" sz="quarter" idx="12"/>
          </p:nvPr>
        </p:nvSpPr>
        <p:spPr/>
        <p:txBody>
          <a:bodyPr/>
          <a:lstStyle/>
          <a:p>
            <a:fld id="{6736B3CA-E88C-4D03-9542-16433AE54E86}" type="slidenum">
              <a:rPr lang="en-US" smtClean="0"/>
              <a:pPr/>
              <a:t>18</a:t>
            </a:fld>
            <a:endParaRPr lang="en-US"/>
          </a:p>
        </p:txBody>
      </p:sp>
      <p:pic>
        <p:nvPicPr>
          <p:cNvPr id="3" name="Picture 2"/>
          <p:cNvPicPr>
            <a:picLocks noChangeAspect="1"/>
          </p:cNvPicPr>
          <p:nvPr/>
        </p:nvPicPr>
        <p:blipFill>
          <a:blip r:embed="rId3"/>
          <a:stretch>
            <a:fillRect/>
          </a:stretch>
        </p:blipFill>
        <p:spPr>
          <a:xfrm>
            <a:off x="0" y="1599917"/>
            <a:ext cx="3175000" cy="2667000"/>
          </a:xfrm>
          <a:prstGeom prst="rect">
            <a:avLst/>
          </a:prstGeom>
        </p:spPr>
      </p:pic>
      <p:sp>
        <p:nvSpPr>
          <p:cNvPr id="8" name="Rectangle 7">
            <a:extLst>
              <a:ext uri="{FF2B5EF4-FFF2-40B4-BE49-F238E27FC236}">
                <a16:creationId xmlns:a16="http://schemas.microsoft.com/office/drawing/2014/main" id="{8FCE9E57-9F09-4E4A-916E-B01AAF744E44}"/>
              </a:ext>
            </a:extLst>
          </p:cNvPr>
          <p:cNvSpPr/>
          <p:nvPr/>
        </p:nvSpPr>
        <p:spPr>
          <a:xfrm>
            <a:off x="0" y="4266917"/>
            <a:ext cx="3175000" cy="97650"/>
          </a:xfrm>
          <a:prstGeom prst="rect">
            <a:avLst/>
          </a:prstGeom>
          <a:solidFill>
            <a:srgbClr val="B0D23F"/>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9900" y="456175"/>
            <a:ext cx="8229600" cy="535195"/>
          </a:xfrm>
          <a:prstGeom prst="rect">
            <a:avLst/>
          </a:prstGeom>
        </p:spPr>
        <p:txBody>
          <a:bodyPr/>
          <a:lstStyle/>
          <a:p>
            <a:r>
              <a:rPr lang="en-US" dirty="0"/>
              <a:t>BUILD INCOME OVER TIME</a:t>
            </a:r>
          </a:p>
        </p:txBody>
      </p:sp>
      <p:sp>
        <p:nvSpPr>
          <p:cNvPr id="3" name="Slide Number Placeholder 2">
            <a:extLst>
              <a:ext uri="{FF2B5EF4-FFF2-40B4-BE49-F238E27FC236}">
                <a16:creationId xmlns:a16="http://schemas.microsoft.com/office/drawing/2014/main" id="{86DB4CD2-AC46-4412-81D0-BC7B42916788}"/>
              </a:ext>
            </a:extLst>
          </p:cNvPr>
          <p:cNvSpPr>
            <a:spLocks noGrp="1"/>
          </p:cNvSpPr>
          <p:nvPr>
            <p:ph type="sldNum" sz="quarter" idx="12"/>
          </p:nvPr>
        </p:nvSpPr>
        <p:spPr/>
        <p:txBody>
          <a:bodyPr/>
          <a:lstStyle/>
          <a:p>
            <a:fld id="{6736B3CA-E88C-4D03-9542-16433AE54E86}" type="slidenum">
              <a:rPr lang="en-US" smtClean="0"/>
              <a:pPr/>
              <a:t>19</a:t>
            </a:fld>
            <a:endParaRPr lang="en-US"/>
          </a:p>
        </p:txBody>
      </p:sp>
      <p:graphicFrame>
        <p:nvGraphicFramePr>
          <p:cNvPr id="11" name="Table 10">
            <a:extLst>
              <a:ext uri="{FF2B5EF4-FFF2-40B4-BE49-F238E27FC236}">
                <a16:creationId xmlns:a16="http://schemas.microsoft.com/office/drawing/2014/main" id="{CC66071F-253D-4EB1-B3EA-552B636F69F0}"/>
              </a:ext>
            </a:extLst>
          </p:cNvPr>
          <p:cNvGraphicFramePr>
            <a:graphicFrameLocks noGrp="1"/>
          </p:cNvGraphicFramePr>
          <p:nvPr>
            <p:extLst>
              <p:ext uri="{D42A27DB-BD31-4B8C-83A1-F6EECF244321}">
                <p14:modId xmlns:p14="http://schemas.microsoft.com/office/powerpoint/2010/main" val="838547386"/>
              </p:ext>
            </p:extLst>
          </p:nvPr>
        </p:nvGraphicFramePr>
        <p:xfrm>
          <a:off x="9788769" y="290973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10000"/>
                  </a:ext>
                </a:extLst>
              </a:tr>
            </a:tbl>
          </a:graphicData>
        </a:graphic>
      </p:graphicFrame>
      <p:sp>
        <p:nvSpPr>
          <p:cNvPr id="15" name="Triangle 9">
            <a:extLst>
              <a:ext uri="{FF2B5EF4-FFF2-40B4-BE49-F238E27FC236}">
                <a16:creationId xmlns:a16="http://schemas.microsoft.com/office/drawing/2014/main" id="{F7239349-2714-4E2F-AB92-D46C194822A3}"/>
              </a:ext>
            </a:extLst>
          </p:cNvPr>
          <p:cNvSpPr/>
          <p:nvPr/>
        </p:nvSpPr>
        <p:spPr>
          <a:xfrm rot="10800000">
            <a:off x="1504246" y="1196537"/>
            <a:ext cx="408793" cy="150607"/>
          </a:xfrm>
          <a:prstGeom prst="triangle">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3">
            <a:extLst>
              <a:ext uri="{FF2B5EF4-FFF2-40B4-BE49-F238E27FC236}">
                <a16:creationId xmlns:a16="http://schemas.microsoft.com/office/drawing/2014/main" id="{4EC9113C-5389-44FA-ADC1-335E756E63DF}"/>
              </a:ext>
            </a:extLst>
          </p:cNvPr>
          <p:cNvGraphicFramePr>
            <a:graphicFrameLocks/>
          </p:cNvGraphicFramePr>
          <p:nvPr>
            <p:extLst>
              <p:ext uri="{D42A27DB-BD31-4B8C-83A1-F6EECF244321}">
                <p14:modId xmlns:p14="http://schemas.microsoft.com/office/powerpoint/2010/main" val="689502465"/>
              </p:ext>
            </p:extLst>
          </p:nvPr>
        </p:nvGraphicFramePr>
        <p:xfrm>
          <a:off x="0" y="963484"/>
          <a:ext cx="9144000" cy="5366334"/>
        </p:xfrm>
        <a:graphic>
          <a:graphicData uri="http://schemas.openxmlformats.org/drawingml/2006/table">
            <a:tbl>
              <a:tblPr firstRow="1" band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533873">
                <a:tc>
                  <a:txBody>
                    <a:bodyPr/>
                    <a:lstStyle/>
                    <a:p>
                      <a:pPr algn="ctr">
                        <a:lnSpc>
                          <a:spcPct val="100000"/>
                        </a:lnSpc>
                      </a:pPr>
                      <a:r>
                        <a:rPr lang="en-US" sz="1800" b="1" dirty="0">
                          <a:solidFill>
                            <a:schemeClr val="bg1"/>
                          </a:solidFill>
                        </a:rPr>
                        <a:t>Age</a:t>
                      </a:r>
                    </a:p>
                  </a:txBody>
                  <a:tcPr marL="0" marR="0" marT="0" marB="0" anchor="ctr">
                    <a:lnL w="12700" cmpd="sng">
                      <a:noFill/>
                      <a:prstDash val="soli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tc>
                  <a:txBody>
                    <a:bodyPr/>
                    <a:lstStyle/>
                    <a:p>
                      <a:pPr algn="ctr">
                        <a:lnSpc>
                          <a:spcPct val="80000"/>
                        </a:lnSpc>
                      </a:pPr>
                      <a:r>
                        <a:rPr lang="en-US" sz="1800" b="1" dirty="0">
                          <a:solidFill>
                            <a:schemeClr val="bg1"/>
                          </a:solidFill>
                        </a:rPr>
                        <a:t>Purchase </a:t>
                      </a:r>
                      <a:br>
                        <a:rPr lang="en-US" sz="1800" b="1" dirty="0">
                          <a:solidFill>
                            <a:schemeClr val="bg1"/>
                          </a:solidFill>
                        </a:rPr>
                      </a:br>
                      <a:r>
                        <a:rPr lang="en-US" sz="1800" b="1" dirty="0">
                          <a:solidFill>
                            <a:schemeClr val="bg1"/>
                          </a:solidFill>
                        </a:rPr>
                        <a:t>Payment Amount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tc>
                  <a:txBody>
                    <a:bodyPr/>
                    <a:lstStyle/>
                    <a:p>
                      <a:pPr algn="ctr">
                        <a:lnSpc>
                          <a:spcPct val="80000"/>
                        </a:lnSpc>
                      </a:pPr>
                      <a:r>
                        <a:rPr lang="en-US" sz="1800" b="1" dirty="0">
                          <a:solidFill>
                            <a:schemeClr val="bg1"/>
                          </a:solidFill>
                        </a:rPr>
                        <a:t>Hypothetical </a:t>
                      </a:r>
                      <a:br>
                        <a:rPr lang="en-US" sz="1800" b="1" dirty="0">
                          <a:solidFill>
                            <a:schemeClr val="bg1"/>
                          </a:solidFill>
                        </a:rPr>
                      </a:br>
                      <a:r>
                        <a:rPr lang="en-US" sz="1800" b="1" dirty="0">
                          <a:solidFill>
                            <a:schemeClr val="bg1"/>
                          </a:solidFill>
                        </a:rPr>
                        <a:t>Payout Rate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tc>
                  <a:txBody>
                    <a:bodyPr/>
                    <a:lstStyle/>
                    <a:p>
                      <a:pPr algn="ctr">
                        <a:lnSpc>
                          <a:spcPct val="100000"/>
                        </a:lnSpc>
                      </a:pPr>
                      <a:r>
                        <a:rPr lang="en-US" sz="1800" b="1" dirty="0">
                          <a:solidFill>
                            <a:schemeClr val="bg1"/>
                          </a:solidFill>
                        </a:rPr>
                        <a:t>Annual Income</a:t>
                      </a:r>
                    </a:p>
                  </a:txBody>
                  <a:tcPr marL="0" marR="0" marT="0" marB="0" anchor="ctr">
                    <a:lnL w="190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extLst>
                  <a:ext uri="{0D108BD9-81ED-4DB2-BD59-A6C34878D82A}">
                    <a16:rowId xmlns:a16="http://schemas.microsoft.com/office/drawing/2014/main" val="10000"/>
                  </a:ext>
                </a:extLst>
              </a:tr>
              <a:tr h="331305">
                <a:tc>
                  <a:txBody>
                    <a:bodyPr/>
                    <a:lstStyle/>
                    <a:p>
                      <a:pPr algn="ctr">
                        <a:lnSpc>
                          <a:spcPct val="90000"/>
                        </a:lnSpc>
                      </a:pPr>
                      <a:r>
                        <a:rPr lang="en-US" sz="1800" baseline="0">
                          <a:latin typeface="+mn-lt"/>
                        </a:rPr>
                        <a:t>54</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baseline="0">
                          <a:latin typeface="+mn-lt"/>
                        </a:rPr>
                        <a:t>$15,000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baseline="0" dirty="0">
                          <a:latin typeface="+mn-lt"/>
                        </a:rPr>
                        <a:t>6.0%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baseline="0" dirty="0">
                          <a:latin typeface="+mn-lt"/>
                        </a:rPr>
                        <a:t>$907</a:t>
                      </a:r>
                      <a:endParaRPr lang="en-US" sz="18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0101">
                <a:tc>
                  <a:txBody>
                    <a:bodyPr/>
                    <a:lstStyle/>
                    <a:p>
                      <a:pPr algn="ctr">
                        <a:lnSpc>
                          <a:spcPct val="90000"/>
                        </a:lnSpc>
                      </a:pPr>
                      <a:r>
                        <a:rPr lang="en-US" sz="1800" baseline="0">
                          <a:latin typeface="+mn-lt"/>
                        </a:rPr>
                        <a:t>55</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baseline="0">
                          <a:latin typeface="+mn-lt"/>
                        </a:rPr>
                        <a:t>$16,000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baseline="0" dirty="0">
                          <a:latin typeface="+mn-lt"/>
                        </a:rPr>
                        <a:t>5.9%</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baseline="0" dirty="0">
                          <a:latin typeface="+mn-lt"/>
                        </a:rPr>
                        <a:t>$943</a:t>
                      </a:r>
                      <a:endParaRPr lang="en-US" sz="18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extLst>
                  <a:ext uri="{0D108BD9-81ED-4DB2-BD59-A6C34878D82A}">
                    <a16:rowId xmlns:a16="http://schemas.microsoft.com/office/drawing/2014/main" val="10001"/>
                  </a:ext>
                </a:extLst>
              </a:tr>
              <a:tr h="315402">
                <a:tc>
                  <a:txBody>
                    <a:bodyPr/>
                    <a:lstStyle/>
                    <a:p>
                      <a:pPr algn="ctr">
                        <a:lnSpc>
                          <a:spcPct val="90000"/>
                        </a:lnSpc>
                      </a:pPr>
                      <a:r>
                        <a:rPr lang="en-US" sz="1800" baseline="0">
                          <a:latin typeface="+mn-lt"/>
                        </a:rPr>
                        <a:t>56</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baseline="0">
                          <a:latin typeface="+mn-lt"/>
                        </a:rPr>
                        <a:t>$17,000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baseline="0" dirty="0">
                          <a:latin typeface="+mn-lt"/>
                        </a:rPr>
                        <a:t>5.8%</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baseline="0" dirty="0">
                          <a:latin typeface="+mn-lt"/>
                        </a:rPr>
                        <a:t>$979</a:t>
                      </a:r>
                      <a:endParaRPr lang="en-US" sz="18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extLst>
                  <a:ext uri="{0D108BD9-81ED-4DB2-BD59-A6C34878D82A}">
                    <a16:rowId xmlns:a16="http://schemas.microsoft.com/office/drawing/2014/main" val="10002"/>
                  </a:ext>
                </a:extLst>
              </a:tr>
              <a:tr h="294199">
                <a:tc>
                  <a:txBody>
                    <a:bodyPr/>
                    <a:lstStyle/>
                    <a:p>
                      <a:pPr algn="ctr">
                        <a:lnSpc>
                          <a:spcPct val="90000"/>
                        </a:lnSpc>
                      </a:pPr>
                      <a:r>
                        <a:rPr lang="en-US" sz="1800" dirty="0">
                          <a:latin typeface="+mn-lt"/>
                        </a:rPr>
                        <a:t>57</a:t>
                      </a:r>
                    </a:p>
                  </a:txBody>
                  <a:tcPr anchor="ctr">
                    <a:lnL w="12700" cmpd="sng">
                      <a:noFill/>
                      <a:prstDash val="soli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a:latin typeface="+mn-lt"/>
                        </a:rPr>
                        <a:t>$18,000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dirty="0">
                          <a:latin typeface="+mn-lt"/>
                        </a:rPr>
                        <a:t>5.6%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dirty="0">
                          <a:latin typeface="+mn-lt"/>
                        </a:rPr>
                        <a:t>$1,009</a:t>
                      </a:r>
                    </a:p>
                  </a:txBody>
                  <a:tcPr anchor="ctr">
                    <a:lnL w="19050" cap="flat" cmpd="sng" algn="ctr">
                      <a:solidFill>
                        <a:schemeClr val="bg1"/>
                      </a:solidFill>
                      <a:prstDash val="solid"/>
                      <a:round/>
                      <a:headEnd type="none" w="med" len="med"/>
                      <a:tailEnd type="none" w="med" len="med"/>
                    </a:lnL>
                    <a:lnR w="12700" cmpd="sng">
                      <a:noFill/>
                      <a:prstDash val="soli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6004">
                <a:tc>
                  <a:txBody>
                    <a:bodyPr/>
                    <a:lstStyle/>
                    <a:p>
                      <a:pPr algn="ctr">
                        <a:lnSpc>
                          <a:spcPct val="90000"/>
                        </a:lnSpc>
                      </a:pPr>
                      <a:r>
                        <a:rPr lang="en-US" sz="1800">
                          <a:latin typeface="+mn-lt"/>
                        </a:rPr>
                        <a:t>58</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a:latin typeface="+mn-lt"/>
                        </a:rPr>
                        <a:t>$19,000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5.5%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$1,039</a:t>
                      </a:r>
                    </a:p>
                  </a:txBody>
                  <a:tcPr anchor="ctr">
                    <a:lnL w="19050" cap="flat" cmpd="sng" algn="ctr">
                      <a:solidFill>
                        <a:schemeClr val="bg1"/>
                      </a:solidFill>
                      <a:prstDash val="solid"/>
                      <a:round/>
                      <a:headEnd type="none" w="med" len="med"/>
                      <a:tailEnd type="none" w="med" len="med"/>
                    </a:lnL>
                    <a:lnR w="12700" cmpd="sng">
                      <a:noFill/>
                      <a:prstDash val="solid"/>
                    </a:lnR>
                    <a:lnT w="12700" cap="flat" cmpd="sng" algn="ctr">
                      <a:solidFill>
                        <a:srgbClr val="22ADE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extLst>
                  <a:ext uri="{0D108BD9-81ED-4DB2-BD59-A6C34878D82A}">
                    <a16:rowId xmlns:a16="http://schemas.microsoft.com/office/drawing/2014/main" val="10004"/>
                  </a:ext>
                </a:extLst>
              </a:tr>
              <a:tr h="291548">
                <a:tc>
                  <a:txBody>
                    <a:bodyPr/>
                    <a:lstStyle/>
                    <a:p>
                      <a:pPr algn="ctr">
                        <a:lnSpc>
                          <a:spcPct val="90000"/>
                        </a:lnSpc>
                      </a:pPr>
                      <a:r>
                        <a:rPr lang="en-US" sz="1800">
                          <a:latin typeface="+mn-lt"/>
                        </a:rPr>
                        <a:t>59</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a:latin typeface="+mn-lt"/>
                        </a:rPr>
                        <a:t>$20,000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dirty="0">
                          <a:latin typeface="+mn-lt"/>
                        </a:rPr>
                        <a:t>5.3%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dirty="0">
                          <a:latin typeface="+mn-lt"/>
                        </a:rPr>
                        <a:t>$1,065</a:t>
                      </a:r>
                    </a:p>
                  </a:txBody>
                  <a:tcPr anchor="ctr">
                    <a:lnL w="1905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extLst>
                  <a:ext uri="{0D108BD9-81ED-4DB2-BD59-A6C34878D82A}">
                    <a16:rowId xmlns:a16="http://schemas.microsoft.com/office/drawing/2014/main" val="10005"/>
                  </a:ext>
                </a:extLst>
              </a:tr>
              <a:tr h="323353">
                <a:tc>
                  <a:txBody>
                    <a:bodyPr/>
                    <a:lstStyle/>
                    <a:p>
                      <a:pPr algn="ctr">
                        <a:lnSpc>
                          <a:spcPct val="90000"/>
                        </a:lnSpc>
                      </a:pPr>
                      <a:r>
                        <a:rPr lang="en-US" sz="1800">
                          <a:latin typeface="+mn-lt"/>
                        </a:rPr>
                        <a:t>60</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9525" cap="flat" cmpd="sng" algn="ctr">
                      <a:solidFill>
                        <a:srgbClr val="21ADE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a:latin typeface="+mn-lt"/>
                        </a:rPr>
                        <a:t>$21,000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9525" cap="flat" cmpd="sng" algn="ctr">
                      <a:solidFill>
                        <a:srgbClr val="21ADE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dirty="0">
                          <a:latin typeface="+mn-lt"/>
                        </a:rPr>
                        <a:t>5.2%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9525" cap="flat" cmpd="sng" algn="ctr">
                      <a:solidFill>
                        <a:srgbClr val="21ADE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dirty="0">
                          <a:latin typeface="+mn-lt"/>
                        </a:rPr>
                        <a:t>$1,090</a:t>
                      </a:r>
                    </a:p>
                  </a:txBody>
                  <a:tcPr anchor="ctr">
                    <a:lnL w="19050" cap="flat" cmpd="sng" algn="ctr">
                      <a:solidFill>
                        <a:schemeClr val="bg1"/>
                      </a:solidFill>
                      <a:prstDash val="solid"/>
                      <a:round/>
                      <a:headEnd type="none" w="med" len="med"/>
                      <a:tailEnd type="none" w="med" len="med"/>
                    </a:lnL>
                    <a:lnR w="12700" cmpd="sng">
                      <a:noFill/>
                      <a:prstDash val="solid"/>
                    </a:lnR>
                    <a:lnT w="9525" cap="flat" cmpd="sng" algn="ctr">
                      <a:solidFill>
                        <a:srgbClr val="B0D23F"/>
                      </a:solidFill>
                      <a:prstDash val="solid"/>
                      <a:round/>
                      <a:headEnd type="none" w="med" len="med"/>
                      <a:tailEnd type="none" w="med" len="med"/>
                    </a:lnT>
                    <a:lnB w="9525" cap="flat" cmpd="sng" algn="ctr">
                      <a:solidFill>
                        <a:srgbClr val="21ADE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5402">
                <a:tc>
                  <a:txBody>
                    <a:bodyPr/>
                    <a:lstStyle/>
                    <a:p>
                      <a:pPr algn="ctr">
                        <a:lnSpc>
                          <a:spcPct val="90000"/>
                        </a:lnSpc>
                      </a:pPr>
                      <a:r>
                        <a:rPr lang="en-US" sz="1800">
                          <a:latin typeface="+mn-lt"/>
                        </a:rPr>
                        <a:t>61</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9525" cap="flat" cmpd="sng" algn="ctr">
                      <a:solidFill>
                        <a:srgbClr val="21ADE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a:latin typeface="+mn-lt"/>
                        </a:rPr>
                        <a:t>$22,000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21ADE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5.1%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21ADE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$1,117</a:t>
                      </a:r>
                    </a:p>
                  </a:txBody>
                  <a:tcPr anchor="ctr">
                    <a:lnL w="19050" cap="flat" cmpd="sng" algn="ctr">
                      <a:solidFill>
                        <a:schemeClr val="bg1"/>
                      </a:solidFill>
                      <a:prstDash val="solid"/>
                      <a:round/>
                      <a:headEnd type="none" w="med" len="med"/>
                      <a:tailEnd type="none" w="med" len="med"/>
                    </a:lnL>
                    <a:lnR w="12700" cmpd="sng">
                      <a:noFill/>
                      <a:prstDash val="solid"/>
                    </a:lnR>
                    <a:lnT w="9525" cap="flat" cmpd="sng" algn="ctr">
                      <a:solidFill>
                        <a:srgbClr val="21ADE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extLst>
                  <a:ext uri="{0D108BD9-81ED-4DB2-BD59-A6C34878D82A}">
                    <a16:rowId xmlns:a16="http://schemas.microsoft.com/office/drawing/2014/main" val="10007"/>
                  </a:ext>
                </a:extLst>
              </a:tr>
              <a:tr h="267694">
                <a:tc>
                  <a:txBody>
                    <a:bodyPr/>
                    <a:lstStyle/>
                    <a:p>
                      <a:pPr algn="ctr">
                        <a:lnSpc>
                          <a:spcPct val="90000"/>
                        </a:lnSpc>
                      </a:pPr>
                      <a:r>
                        <a:rPr lang="en-US" sz="1800">
                          <a:latin typeface="+mn-lt"/>
                        </a:rPr>
                        <a:t>62</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a:latin typeface="+mn-lt"/>
                        </a:rPr>
                        <a:t>$23,000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dirty="0">
                          <a:latin typeface="+mn-lt"/>
                        </a:rPr>
                        <a:t>4.9%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800" dirty="0">
                          <a:latin typeface="+mn-lt"/>
                        </a:rPr>
                        <a:t>$1,136</a:t>
                      </a: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extLst>
                  <a:ext uri="{0D108BD9-81ED-4DB2-BD59-A6C34878D82A}">
                    <a16:rowId xmlns:a16="http://schemas.microsoft.com/office/drawing/2014/main" val="10008"/>
                  </a:ext>
                </a:extLst>
              </a:tr>
              <a:tr h="325019">
                <a:tc>
                  <a:txBody>
                    <a:bodyPr/>
                    <a:lstStyle/>
                    <a:p>
                      <a:pPr algn="ctr">
                        <a:lnSpc>
                          <a:spcPct val="90000"/>
                        </a:lnSpc>
                      </a:pPr>
                      <a:r>
                        <a:rPr lang="en-US" sz="1800">
                          <a:latin typeface="+mn-lt"/>
                        </a:rPr>
                        <a:t>63</a:t>
                      </a:r>
                      <a:endParaRPr lang="en-US" sz="18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a:latin typeface="+mn-lt"/>
                        </a:rPr>
                        <a:t>$24,000</a:t>
                      </a:r>
                      <a:endParaRPr lang="en-US" sz="18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dirty="0">
                          <a:latin typeface="+mn-lt"/>
                        </a:rPr>
                        <a:t>4.8%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800" dirty="0">
                          <a:latin typeface="+mn-lt"/>
                        </a:rPr>
                        <a:t>$1,158</a:t>
                      </a:r>
                    </a:p>
                  </a:txBody>
                  <a:tcPr anchor="ctr">
                    <a:lnL w="19050" cap="flat" cmpd="sng" algn="ctr">
                      <a:solidFill>
                        <a:schemeClr val="bg1"/>
                      </a:solidFill>
                      <a:prstDash val="solid"/>
                      <a:round/>
                      <a:headEnd type="none" w="med" len="med"/>
                      <a:tailEnd type="none" w="med" len="med"/>
                    </a:lnL>
                    <a:lnR w="12700" cmpd="sng">
                      <a:noFill/>
                      <a:prstDash val="soli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8540">
                <a:tc>
                  <a:txBody>
                    <a:bodyPr/>
                    <a:lstStyle/>
                    <a:p>
                      <a:pPr algn="ctr">
                        <a:lnSpc>
                          <a:spcPct val="90000"/>
                        </a:lnSpc>
                      </a:pPr>
                      <a:r>
                        <a:rPr lang="en-US" sz="1800" dirty="0">
                          <a:latin typeface="+mn-lt"/>
                        </a:rPr>
                        <a:t>64</a:t>
                      </a:r>
                    </a:p>
                  </a:txBody>
                  <a:tcPr anchor="ctr">
                    <a:lnL w="12700" cmpd="sng">
                      <a:noFill/>
                      <a:prstDash val="soli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800" dirty="0">
                          <a:latin typeface="+mn-lt"/>
                        </a:rPr>
                        <a:t>-</a:t>
                      </a:r>
                    </a:p>
                  </a:txBody>
                  <a:tcPr anchor="ctr">
                    <a:lnL w="19050" cap="flat" cmpd="sng" algn="ctr">
                      <a:solidFill>
                        <a:schemeClr val="bg1"/>
                      </a:solidFill>
                      <a:prstDash val="solid"/>
                      <a:round/>
                      <a:headEnd type="none" w="med" len="med"/>
                      <a:tailEnd type="none" w="med" len="med"/>
                    </a:lnL>
                    <a:lnR w="12700" cmpd="sng">
                      <a:noFill/>
                      <a:prstDash val="soli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extLst>
                  <a:ext uri="{0D108BD9-81ED-4DB2-BD59-A6C34878D82A}">
                    <a16:rowId xmlns:a16="http://schemas.microsoft.com/office/drawing/2014/main" val="10010"/>
                  </a:ext>
                </a:extLst>
              </a:tr>
              <a:tr h="429371">
                <a:tc>
                  <a:txBody>
                    <a:bodyPr/>
                    <a:lstStyle/>
                    <a:p>
                      <a:pPr algn="ctr">
                        <a:lnSpc>
                          <a:spcPct val="90000"/>
                        </a:lnSpc>
                      </a:pPr>
                      <a:r>
                        <a:rPr lang="en-US" sz="2000" b="1" dirty="0">
                          <a:solidFill>
                            <a:srgbClr val="4463A0"/>
                          </a:solidFill>
                          <a:latin typeface="+mn-lt"/>
                        </a:rPr>
                        <a:t>Total at Age 65</a:t>
                      </a: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2000" b="1" dirty="0">
                          <a:solidFill>
                            <a:srgbClr val="4463A0"/>
                          </a:solidFill>
                          <a:latin typeface="+mn-lt"/>
                        </a:rPr>
                        <a:t>$195,000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2000" b="1" dirty="0">
                        <a:solidFill>
                          <a:srgbClr val="4463A0"/>
                        </a:solidFill>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2000" b="1" dirty="0">
                          <a:solidFill>
                            <a:srgbClr val="4463A0"/>
                          </a:solidFill>
                          <a:latin typeface="+mn-lt"/>
                        </a:rPr>
                        <a:t>$10,444</a:t>
                      </a: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5019">
                <a:tc>
                  <a:txBody>
                    <a:bodyPr/>
                    <a:lstStyle/>
                    <a:p>
                      <a:pPr algn="ctr">
                        <a:lnSpc>
                          <a:spcPct val="90000"/>
                        </a:lnSpc>
                      </a:pPr>
                      <a:r>
                        <a:rPr lang="en-US" sz="1600" b="0" i="1" dirty="0">
                          <a:latin typeface="Calibri" charset="0"/>
                          <a:ea typeface="Calibri" charset="0"/>
                          <a:cs typeface="Calibri" charset="0"/>
                        </a:rPr>
                        <a:t>Age when annuity income payments begin</a:t>
                      </a: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600" b="0" i="1" dirty="0">
                          <a:latin typeface="Calibri" charset="0"/>
                          <a:ea typeface="Calibri" charset="0"/>
                          <a:cs typeface="Calibri" charset="0"/>
                        </a:rPr>
                        <a:t>Total of all purchase</a:t>
                      </a:r>
                    </a:p>
                    <a:p>
                      <a:pPr algn="ctr">
                        <a:lnSpc>
                          <a:spcPct val="80000"/>
                        </a:lnSpc>
                      </a:pPr>
                      <a:r>
                        <a:rPr lang="en-US" sz="1600" b="0" i="1" dirty="0">
                          <a:latin typeface="Calibri" charset="0"/>
                          <a:ea typeface="Calibri" charset="0"/>
                          <a:cs typeface="Calibri" charset="0"/>
                        </a:rPr>
                        <a:t>payments received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1600" b="0" i="1" dirty="0">
                        <a:latin typeface="Calibri" charset="0"/>
                        <a:ea typeface="Calibri" charset="0"/>
                        <a:cs typeface="Calibri"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600" b="0" i="1" dirty="0">
                          <a:latin typeface="Calibri" charset="0"/>
                          <a:ea typeface="Calibri" charset="0"/>
                          <a:cs typeface="Calibri" charset="0"/>
                        </a:rPr>
                        <a:t>Total annual income for both lives, starting at </a:t>
                      </a:r>
                    </a:p>
                    <a:p>
                      <a:pPr algn="ctr">
                        <a:lnSpc>
                          <a:spcPct val="80000"/>
                        </a:lnSpc>
                      </a:pPr>
                      <a:r>
                        <a:rPr lang="en-US" sz="1600" b="0" i="1" dirty="0">
                          <a:latin typeface="Calibri" charset="0"/>
                          <a:ea typeface="Calibri" charset="0"/>
                          <a:cs typeface="Calibri" charset="0"/>
                        </a:rPr>
                        <a:t>age 65</a:t>
                      </a: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8" name="Rectangle 7"/>
          <p:cNvSpPr/>
          <p:nvPr/>
        </p:nvSpPr>
        <p:spPr>
          <a:xfrm>
            <a:off x="404075" y="6350607"/>
            <a:ext cx="3482938" cy="276999"/>
          </a:xfrm>
          <a:prstGeom prst="rect">
            <a:avLst/>
          </a:prstGeom>
        </p:spPr>
        <p:txBody>
          <a:bodyPr wrap="square">
            <a:spAutoFit/>
          </a:bodyPr>
          <a:lstStyle/>
          <a:p>
            <a:r>
              <a:rPr lang="en-US" sz="1200" dirty="0"/>
              <a:t>Hypothetical example. For illustrative purposes only.</a:t>
            </a:r>
          </a:p>
        </p:txBody>
      </p:sp>
    </p:spTree>
    <p:extLst>
      <p:ext uri="{BB962C8B-B14F-4D97-AF65-F5344CB8AC3E}">
        <p14:creationId xmlns:p14="http://schemas.microsoft.com/office/powerpoint/2010/main" val="889813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01"/>
            <a:ext cx="8105211" cy="4524315"/>
          </a:xfrm>
          <a:prstGeom prst="rect">
            <a:avLst/>
          </a:prstGeom>
          <a:noFill/>
        </p:spPr>
        <p:txBody>
          <a:bodyPr wrap="square" rtlCol="0">
            <a:spAutoFit/>
          </a:bodyPr>
          <a:lstStyle/>
          <a:p>
            <a:r>
              <a:rPr lang="en-US" sz="2400" dirty="0"/>
              <a:t>Presented by:</a:t>
            </a:r>
          </a:p>
          <a:p>
            <a:endParaRPr lang="en-US" sz="2400" dirty="0"/>
          </a:p>
          <a:p>
            <a:r>
              <a:rPr lang="en-US" sz="2400" dirty="0"/>
              <a:t>[</a:t>
            </a:r>
            <a:r>
              <a:rPr lang="en-US" sz="2400" dirty="0">
                <a:solidFill>
                  <a:srgbClr val="FF0000"/>
                </a:solidFill>
              </a:rPr>
              <a:t>Name of Financial Professional, Company Name</a:t>
            </a:r>
            <a:r>
              <a:rPr lang="en-US" sz="2400" dirty="0"/>
              <a:t>]</a:t>
            </a:r>
          </a:p>
          <a:p>
            <a:r>
              <a:rPr lang="en-US" sz="2400" dirty="0"/>
              <a:t>[</a:t>
            </a:r>
            <a:r>
              <a:rPr lang="en-US" sz="2400" dirty="0">
                <a:solidFill>
                  <a:srgbClr val="FF0000"/>
                </a:solidFill>
              </a:rPr>
              <a:t>Name of Pacific Life Representative, Pacific Life</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a:t>
            </a:r>
            <a:r>
              <a:rPr lang="en-US" sz="2400" dirty="0">
                <a:solidFill>
                  <a:srgbClr val="FF0000"/>
                </a:solidFill>
              </a:rPr>
              <a:t>Financial Professional Name</a:t>
            </a:r>
            <a:r>
              <a:rPr lang="en-US" sz="2400" dirty="0"/>
              <a:t>] and [</a:t>
            </a:r>
            <a:r>
              <a:rPr lang="en-US" sz="2400" dirty="0">
                <a:solidFill>
                  <a:srgbClr val="FF0000"/>
                </a:solidFill>
              </a:rPr>
              <a:t>Company</a:t>
            </a:r>
            <a:r>
              <a:rPr lang="en-US" sz="2400" dirty="0"/>
              <a:t>] are not affiliated with Pacific Life or its affiliated companies.</a:t>
            </a:r>
          </a:p>
        </p:txBody>
      </p:sp>
      <p:sp>
        <p:nvSpPr>
          <p:cNvPr id="3" name="Slide Number Placeholder 2">
            <a:extLst>
              <a:ext uri="{FF2B5EF4-FFF2-40B4-BE49-F238E27FC236}">
                <a16:creationId xmlns:a16="http://schemas.microsoft.com/office/drawing/2014/main" id="{232D8459-75C3-4388-A057-837D0CC89AAD}"/>
              </a:ext>
            </a:extLst>
          </p:cNvPr>
          <p:cNvSpPr>
            <a:spLocks noGrp="1"/>
          </p:cNvSpPr>
          <p:nvPr>
            <p:ph type="sldNum" sz="quarter" idx="12"/>
          </p:nvPr>
        </p:nvSpPr>
        <p:spPr/>
        <p:txBody>
          <a:bodyPr/>
          <a:lstStyle/>
          <a:p>
            <a:fld id="{6736B3CA-E88C-4D03-9542-16433AE54E86}" type="slidenum">
              <a:rPr lang="en-US" smtClean="0"/>
              <a:pPr/>
              <a:t>2</a:t>
            </a:fld>
            <a:endParaRPr lang="en-US" dirty="0"/>
          </a:p>
        </p:txBody>
      </p:sp>
      <p:sp>
        <p:nvSpPr>
          <p:cNvPr id="4" name="TextBox 3"/>
          <p:cNvSpPr txBox="1"/>
          <p:nvPr/>
        </p:nvSpPr>
        <p:spPr>
          <a:xfrm>
            <a:off x="828684" y="5715000"/>
            <a:ext cx="6813058" cy="461665"/>
          </a:xfrm>
          <a:prstGeom prst="rect">
            <a:avLst/>
          </a:prstGeom>
          <a:noFill/>
        </p:spPr>
        <p:txBody>
          <a:bodyPr wrap="square" rtlCol="0">
            <a:spAutoFit/>
          </a:bodyPr>
          <a:lstStyle/>
          <a:p>
            <a:pPr algn="ctr"/>
            <a:r>
              <a:rPr lang="en-US" sz="1200" dirty="0"/>
              <a:t>Insurance products are issued by Pacific Life Insurance Company in all states except New York and in New York by Pacific Life &amp; Annuity Company. Product availability and features may vary by state.</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p:cNvSpPr>
            <a:spLocks noGrp="1"/>
          </p:cNvSpPr>
          <p:nvPr>
            <p:ph idx="1"/>
          </p:nvPr>
        </p:nvSpPr>
        <p:spPr>
          <a:xfrm>
            <a:off x="505826" y="1648188"/>
            <a:ext cx="5710135" cy="2910409"/>
          </a:xfrm>
          <a:prstGeom prst="rect">
            <a:avLst/>
          </a:prstGeom>
        </p:spPr>
        <p:txBody>
          <a:bodyPr/>
          <a:lstStyle/>
          <a:p>
            <a:pPr marL="57150" indent="0">
              <a:buNone/>
            </a:pPr>
            <a:r>
              <a:rPr lang="en-US" b="1" dirty="0">
                <a:solidFill>
                  <a:srgbClr val="4463A0"/>
                </a:solidFill>
                <a:latin typeface="Calibri" charset="0"/>
                <a:ea typeface="Calibri" charset="0"/>
                <a:cs typeface="Calibri" charset="0"/>
              </a:rPr>
              <a:t>Meet Colleen</a:t>
            </a:r>
          </a:p>
          <a:p>
            <a:r>
              <a:rPr lang="en-US" dirty="0"/>
              <a:t>An entrepreneur, now age 65</a:t>
            </a:r>
          </a:p>
          <a:p>
            <a:r>
              <a:rPr lang="en-US" dirty="0"/>
              <a:t>Looking for $1,500 per month guaranteed income when she </a:t>
            </a:r>
            <a:br>
              <a:rPr lang="en-US" dirty="0"/>
            </a:br>
            <a:r>
              <a:rPr lang="en-US" dirty="0"/>
              <a:t>fully retires at age 70</a:t>
            </a:r>
          </a:p>
          <a:p>
            <a:r>
              <a:rPr lang="en-US" dirty="0"/>
              <a:t>Would like to help provide for </a:t>
            </a:r>
            <a:br>
              <a:rPr lang="en-US" dirty="0"/>
            </a:br>
            <a:r>
              <a:rPr lang="en-US" dirty="0"/>
              <a:t>her niece</a:t>
            </a:r>
          </a:p>
        </p:txBody>
      </p:sp>
      <p:sp>
        <p:nvSpPr>
          <p:cNvPr id="12290" name="Title 1"/>
          <p:cNvSpPr>
            <a:spLocks noGrp="1"/>
          </p:cNvSpPr>
          <p:nvPr>
            <p:ph type="title"/>
          </p:nvPr>
        </p:nvSpPr>
        <p:spPr>
          <a:xfrm>
            <a:off x="457200" y="433949"/>
            <a:ext cx="8229600" cy="564378"/>
          </a:xfrm>
          <a:prstGeom prst="rect">
            <a:avLst/>
          </a:prstGeom>
        </p:spPr>
        <p:txBody>
          <a:bodyPr>
            <a:normAutofit/>
          </a:bodyPr>
          <a:lstStyle/>
          <a:p>
            <a:r>
              <a:rPr lang="en-US" dirty="0"/>
              <a:t>PACIFIC SECURE INCOME IN ACTION</a:t>
            </a:r>
          </a:p>
        </p:txBody>
      </p:sp>
      <p:sp>
        <p:nvSpPr>
          <p:cNvPr id="19" name="Content Placeholder 3"/>
          <p:cNvSpPr txBox="1">
            <a:spLocks/>
          </p:cNvSpPr>
          <p:nvPr/>
        </p:nvSpPr>
        <p:spPr>
          <a:xfrm>
            <a:off x="454551" y="1816773"/>
            <a:ext cx="6023940" cy="4980216"/>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397B8A"/>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397B8A"/>
              </a:buClr>
              <a:buSzPct val="90000"/>
              <a:buFont typeface="Arial Narrow" pitchFamily="34" charset="0"/>
              <a:buChar char="–"/>
              <a:defRPr kumimoji="0" sz="2400" kern="1200">
                <a:solidFill>
                  <a:srgbClr val="397B8A"/>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chemeClr val="accent3">
                    <a:lumMod val="75000"/>
                  </a:schemeClr>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endParaRPr lang="en-US" b="1" dirty="0">
              <a:solidFill>
                <a:srgbClr val="4463A0"/>
              </a:solidFill>
              <a:latin typeface="Calibri" charset="0"/>
              <a:ea typeface="Calibri" charset="0"/>
              <a:cs typeface="Calibri" charset="0"/>
            </a:endParaRPr>
          </a:p>
        </p:txBody>
      </p:sp>
      <p:sp>
        <p:nvSpPr>
          <p:cNvPr id="2" name="Slide Number Placeholder 1">
            <a:extLst>
              <a:ext uri="{FF2B5EF4-FFF2-40B4-BE49-F238E27FC236}">
                <a16:creationId xmlns:a16="http://schemas.microsoft.com/office/drawing/2014/main" id="{B5F01800-08EB-471E-B0D9-878E57E08692}"/>
              </a:ext>
            </a:extLst>
          </p:cNvPr>
          <p:cNvSpPr>
            <a:spLocks noGrp="1"/>
          </p:cNvSpPr>
          <p:nvPr>
            <p:ph type="sldNum" sz="quarter" idx="12"/>
          </p:nvPr>
        </p:nvSpPr>
        <p:spPr/>
        <p:txBody>
          <a:bodyPr/>
          <a:lstStyle/>
          <a:p>
            <a:fld id="{6736B3CA-E88C-4D03-9542-16433AE54E86}" type="slidenum">
              <a:rPr lang="en-US" smtClean="0"/>
              <a:pPr/>
              <a:t>20</a:t>
            </a:fld>
            <a:endParaRPr lang="en-US"/>
          </a:p>
        </p:txBody>
      </p:sp>
      <p:pic>
        <p:nvPicPr>
          <p:cNvPr id="3" name="Picture 2"/>
          <p:cNvPicPr>
            <a:picLocks noChangeAspect="1"/>
          </p:cNvPicPr>
          <p:nvPr/>
        </p:nvPicPr>
        <p:blipFill>
          <a:blip r:embed="rId3"/>
          <a:stretch>
            <a:fillRect/>
          </a:stretch>
        </p:blipFill>
        <p:spPr>
          <a:xfrm>
            <a:off x="6248283" y="1631550"/>
            <a:ext cx="2895600" cy="3390900"/>
          </a:xfrm>
          <a:prstGeom prst="rect">
            <a:avLst/>
          </a:prstGeom>
        </p:spPr>
      </p:pic>
      <p:sp>
        <p:nvSpPr>
          <p:cNvPr id="9" name="Rectangle 8">
            <a:extLst>
              <a:ext uri="{FF2B5EF4-FFF2-40B4-BE49-F238E27FC236}">
                <a16:creationId xmlns:a16="http://schemas.microsoft.com/office/drawing/2014/main" id="{FB6658A0-4EF3-4BE6-BA61-21D4609168A6}"/>
              </a:ext>
            </a:extLst>
          </p:cNvPr>
          <p:cNvSpPr/>
          <p:nvPr/>
        </p:nvSpPr>
        <p:spPr>
          <a:xfrm>
            <a:off x="6248282" y="5022449"/>
            <a:ext cx="2895717" cy="137983"/>
          </a:xfrm>
          <a:prstGeom prst="rect">
            <a:avLst/>
          </a:prstGeom>
          <a:solidFill>
            <a:srgbClr val="4463A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Rectangle 9"/>
          <p:cNvSpPr/>
          <p:nvPr/>
        </p:nvSpPr>
        <p:spPr>
          <a:xfrm>
            <a:off x="404075" y="6350607"/>
            <a:ext cx="3482938" cy="276999"/>
          </a:xfrm>
          <a:prstGeom prst="rect">
            <a:avLst/>
          </a:prstGeom>
        </p:spPr>
        <p:txBody>
          <a:bodyPr wrap="square">
            <a:spAutoFit/>
          </a:bodyPr>
          <a:lstStyle/>
          <a:p>
            <a:r>
              <a:rPr lang="en-US" sz="1200" dirty="0"/>
              <a:t>Hypothetical example. For illustrative purposes only.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33949"/>
            <a:ext cx="8229600" cy="564378"/>
          </a:xfrm>
          <a:prstGeom prst="rect">
            <a:avLst/>
          </a:prstGeom>
        </p:spPr>
        <p:txBody>
          <a:bodyPr>
            <a:noAutofit/>
          </a:bodyPr>
          <a:lstStyle/>
          <a:p>
            <a:r>
              <a:rPr lang="en-US" dirty="0"/>
              <a:t>START TODAY</a:t>
            </a:r>
            <a:endParaRPr lang="en-US" sz="2400" dirty="0"/>
          </a:p>
        </p:txBody>
      </p:sp>
      <p:sp>
        <p:nvSpPr>
          <p:cNvPr id="2" name="Slide Number Placeholder 1">
            <a:extLst>
              <a:ext uri="{FF2B5EF4-FFF2-40B4-BE49-F238E27FC236}">
                <a16:creationId xmlns:a16="http://schemas.microsoft.com/office/drawing/2014/main" id="{EACD5695-2D1E-4AD2-85C0-D4BF2069C050}"/>
              </a:ext>
            </a:extLst>
          </p:cNvPr>
          <p:cNvSpPr>
            <a:spLocks noGrp="1"/>
          </p:cNvSpPr>
          <p:nvPr>
            <p:ph type="sldNum" sz="quarter" idx="12"/>
          </p:nvPr>
        </p:nvSpPr>
        <p:spPr/>
        <p:txBody>
          <a:bodyPr/>
          <a:lstStyle/>
          <a:p>
            <a:fld id="{6736B3CA-E88C-4D03-9542-16433AE54E86}" type="slidenum">
              <a:rPr lang="en-US" smtClean="0"/>
              <a:pPr/>
              <a:t>21</a:t>
            </a:fld>
            <a:endParaRPr lang="en-US"/>
          </a:p>
        </p:txBody>
      </p:sp>
      <p:sp>
        <p:nvSpPr>
          <p:cNvPr id="4" name="Rectangle 3">
            <a:extLst>
              <a:ext uri="{FF2B5EF4-FFF2-40B4-BE49-F238E27FC236}">
                <a16:creationId xmlns:a16="http://schemas.microsoft.com/office/drawing/2014/main" id="{E649EB69-3AD5-40AC-A971-0D401A32FED8}"/>
              </a:ext>
            </a:extLst>
          </p:cNvPr>
          <p:cNvSpPr/>
          <p:nvPr/>
        </p:nvSpPr>
        <p:spPr>
          <a:xfrm>
            <a:off x="457200" y="776069"/>
            <a:ext cx="7276289" cy="461665"/>
          </a:xfrm>
          <a:prstGeom prst="rect">
            <a:avLst/>
          </a:prstGeom>
        </p:spPr>
        <p:txBody>
          <a:bodyPr wrap="square">
            <a:spAutoFit/>
          </a:bodyPr>
          <a:lstStyle/>
          <a:p>
            <a:r>
              <a:rPr lang="en-US" sz="2400" dirty="0">
                <a:solidFill>
                  <a:srgbClr val="00539F"/>
                </a:solidFill>
                <a:ea typeface="+mj-ea"/>
                <a:cs typeface="+mj-cs"/>
              </a:rPr>
              <a:t>to Create Predictable Income Later</a:t>
            </a:r>
          </a:p>
        </p:txBody>
      </p:sp>
      <p:graphicFrame>
        <p:nvGraphicFramePr>
          <p:cNvPr id="11" name="Table 10">
            <a:extLst>
              <a:ext uri="{FF2B5EF4-FFF2-40B4-BE49-F238E27FC236}">
                <a16:creationId xmlns:a16="http://schemas.microsoft.com/office/drawing/2014/main" id="{5EBAA120-0671-47F2-B05F-7C4D9D4A6A7F}"/>
              </a:ext>
            </a:extLst>
          </p:cNvPr>
          <p:cNvGraphicFramePr>
            <a:graphicFrameLocks noGrp="1"/>
          </p:cNvGraphicFramePr>
          <p:nvPr/>
        </p:nvGraphicFramePr>
        <p:xfrm>
          <a:off x="9788769" y="2989385"/>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10000"/>
                  </a:ext>
                </a:extLst>
              </a:tr>
            </a:tbl>
          </a:graphicData>
        </a:graphic>
      </p:graphicFrame>
      <p:sp>
        <p:nvSpPr>
          <p:cNvPr id="13" name="Triangle 9">
            <a:extLst>
              <a:ext uri="{FF2B5EF4-FFF2-40B4-BE49-F238E27FC236}">
                <a16:creationId xmlns:a16="http://schemas.microsoft.com/office/drawing/2014/main" id="{1FB11E9F-B243-4B6B-971A-C913C014166C}"/>
              </a:ext>
            </a:extLst>
          </p:cNvPr>
          <p:cNvSpPr/>
          <p:nvPr/>
        </p:nvSpPr>
        <p:spPr>
          <a:xfrm rot="10800000">
            <a:off x="1504246" y="1276188"/>
            <a:ext cx="408793" cy="150607"/>
          </a:xfrm>
          <a:prstGeom prst="triangle">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3">
            <a:extLst>
              <a:ext uri="{FF2B5EF4-FFF2-40B4-BE49-F238E27FC236}">
                <a16:creationId xmlns:a16="http://schemas.microsoft.com/office/drawing/2014/main" id="{2E5DC96A-61C8-492D-BE44-3630C597427E}"/>
              </a:ext>
            </a:extLst>
          </p:cNvPr>
          <p:cNvGraphicFramePr>
            <a:graphicFrameLocks/>
          </p:cNvGraphicFramePr>
          <p:nvPr>
            <p:extLst>
              <p:ext uri="{D42A27DB-BD31-4B8C-83A1-F6EECF244321}">
                <p14:modId xmlns:p14="http://schemas.microsoft.com/office/powerpoint/2010/main" val="1638708019"/>
              </p:ext>
            </p:extLst>
          </p:nvPr>
        </p:nvGraphicFramePr>
        <p:xfrm>
          <a:off x="0" y="1625609"/>
          <a:ext cx="9144000" cy="3239229"/>
        </p:xfrm>
        <a:graphic>
          <a:graphicData uri="http://schemas.openxmlformats.org/drawingml/2006/table">
            <a:tbl>
              <a:tblPr firstRow="1" band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533873">
                <a:tc>
                  <a:txBody>
                    <a:bodyPr/>
                    <a:lstStyle/>
                    <a:p>
                      <a:pPr algn="ctr">
                        <a:lnSpc>
                          <a:spcPct val="100000"/>
                        </a:lnSpc>
                      </a:pPr>
                      <a:r>
                        <a:rPr lang="en-US" sz="1800" b="1" dirty="0">
                          <a:solidFill>
                            <a:schemeClr val="bg1"/>
                          </a:solidFill>
                        </a:rPr>
                        <a:t>Age</a:t>
                      </a:r>
                    </a:p>
                  </a:txBody>
                  <a:tcPr marL="0" marR="0" marT="0" marB="0" anchor="ctr">
                    <a:lnL w="12700" cmpd="sng">
                      <a:noFill/>
                      <a:prstDash val="soli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tc>
                  <a:txBody>
                    <a:bodyPr/>
                    <a:lstStyle/>
                    <a:p>
                      <a:pPr algn="ctr">
                        <a:lnSpc>
                          <a:spcPct val="80000"/>
                        </a:lnSpc>
                      </a:pPr>
                      <a:r>
                        <a:rPr lang="en-US" sz="1800" b="1" dirty="0">
                          <a:solidFill>
                            <a:schemeClr val="bg1"/>
                          </a:solidFill>
                        </a:rPr>
                        <a:t>Purchase Payment Amount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tc>
                  <a:txBody>
                    <a:bodyPr/>
                    <a:lstStyle/>
                    <a:p>
                      <a:pPr algn="ctr">
                        <a:lnSpc>
                          <a:spcPct val="80000"/>
                        </a:lnSpc>
                      </a:pPr>
                      <a:r>
                        <a:rPr lang="en-US" sz="1800" b="1" dirty="0">
                          <a:solidFill>
                            <a:schemeClr val="bg1"/>
                          </a:solidFill>
                        </a:rPr>
                        <a:t>Hypothetical </a:t>
                      </a:r>
                      <a:br>
                        <a:rPr lang="en-US" sz="1800" b="1" dirty="0">
                          <a:solidFill>
                            <a:schemeClr val="bg1"/>
                          </a:solidFill>
                        </a:rPr>
                      </a:br>
                      <a:r>
                        <a:rPr lang="en-US" sz="1800" b="1" dirty="0">
                          <a:solidFill>
                            <a:schemeClr val="bg1"/>
                          </a:solidFill>
                        </a:rPr>
                        <a:t>Payout Rate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tc>
                  <a:txBody>
                    <a:bodyPr/>
                    <a:lstStyle/>
                    <a:p>
                      <a:pPr algn="ctr">
                        <a:lnSpc>
                          <a:spcPct val="100000"/>
                        </a:lnSpc>
                      </a:pPr>
                      <a:r>
                        <a:rPr lang="en-US" sz="1800" b="1" dirty="0">
                          <a:solidFill>
                            <a:schemeClr val="bg1"/>
                          </a:solidFill>
                        </a:rPr>
                        <a:t>Annual Income</a:t>
                      </a:r>
                    </a:p>
                  </a:txBody>
                  <a:tcPr marL="0" marR="0" marT="0" marB="0" anchor="ctr">
                    <a:lnL w="190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456CB4"/>
                    </a:solidFill>
                  </a:tcPr>
                </a:tc>
                <a:extLst>
                  <a:ext uri="{0D108BD9-81ED-4DB2-BD59-A6C34878D82A}">
                    <a16:rowId xmlns:a16="http://schemas.microsoft.com/office/drawing/2014/main" val="10000"/>
                  </a:ext>
                </a:extLst>
              </a:tr>
              <a:tr h="331305">
                <a:tc>
                  <a:txBody>
                    <a:bodyPr/>
                    <a:lstStyle/>
                    <a:p>
                      <a:pPr algn="ctr">
                        <a:lnSpc>
                          <a:spcPct val="90000"/>
                        </a:lnSpc>
                      </a:pPr>
                      <a:r>
                        <a:rPr lang="en-US" sz="1600" baseline="0" dirty="0">
                          <a:latin typeface="+mn-lt"/>
                        </a:rPr>
                        <a:t>65</a:t>
                      </a:r>
                      <a:endParaRPr lang="en-US" sz="16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600" baseline="0" dirty="0">
                          <a:latin typeface="+mn-lt"/>
                        </a:rPr>
                        <a:t>$300,000</a:t>
                      </a: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600" baseline="0" dirty="0">
                          <a:latin typeface="+mn-lt"/>
                        </a:rPr>
                        <a:t>7.66%</a:t>
                      </a: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600" baseline="0" dirty="0">
                          <a:latin typeface="+mn-lt"/>
                        </a:rPr>
                        <a:t>$18,000</a:t>
                      </a:r>
                      <a:endParaRPr lang="en-US" sz="16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0101">
                <a:tc>
                  <a:txBody>
                    <a:bodyPr/>
                    <a:lstStyle/>
                    <a:p>
                      <a:pPr algn="ctr">
                        <a:lnSpc>
                          <a:spcPct val="90000"/>
                        </a:lnSpc>
                      </a:pPr>
                      <a:r>
                        <a:rPr lang="en-US" sz="1600" baseline="0" dirty="0">
                          <a:latin typeface="+mn-lt"/>
                        </a:rPr>
                        <a:t>66</a:t>
                      </a:r>
                      <a:endParaRPr lang="en-US" sz="1600" dirty="0">
                        <a:latin typeface="+mn-lt"/>
                      </a:endParaRPr>
                    </a:p>
                  </a:txBody>
                  <a:tcPr anchor="ctr">
                    <a:lnL w="12700" cmpd="sng">
                      <a:noFill/>
                      <a:prstDash val="soli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600" baseline="0" dirty="0">
                          <a:latin typeface="+mn-lt"/>
                        </a:rPr>
                        <a:t>$0</a:t>
                      </a: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2700" cap="flat" cmpd="sng" algn="ctr">
                      <a:solidFill>
                        <a:srgbClr val="22ADE5"/>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FF9"/>
                    </a:solidFill>
                  </a:tcPr>
                </a:tc>
                <a:extLst>
                  <a:ext uri="{0D108BD9-81ED-4DB2-BD59-A6C34878D82A}">
                    <a16:rowId xmlns:a16="http://schemas.microsoft.com/office/drawing/2014/main" val="10001"/>
                  </a:ext>
                </a:extLst>
              </a:tr>
              <a:tr h="315402">
                <a:tc>
                  <a:txBody>
                    <a:bodyPr/>
                    <a:lstStyle/>
                    <a:p>
                      <a:pPr algn="ctr">
                        <a:lnSpc>
                          <a:spcPct val="90000"/>
                        </a:lnSpc>
                      </a:pPr>
                      <a:r>
                        <a:rPr lang="en-US" sz="1600" dirty="0">
                          <a:latin typeface="+mn-lt"/>
                        </a:rPr>
                        <a:t>67</a:t>
                      </a: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r>
                        <a:rPr lang="en-US" sz="1600" baseline="0" dirty="0">
                          <a:latin typeface="+mn-lt"/>
                        </a:rPr>
                        <a:t>$0</a:t>
                      </a: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solidFill>
                        <a:schemeClr val="bg1"/>
                      </a:solidFill>
                      <a:prstDash val="solid"/>
                      <a:round/>
                      <a:headEnd type="none" w="med" len="med"/>
                      <a:tailEnd type="none" w="med" len="med"/>
                    </a:lnT>
                    <a:lnB w="9525" cap="flat" cmpd="sng" algn="ctr">
                      <a:solidFill>
                        <a:srgbClr val="B0D23F"/>
                      </a:solidFill>
                      <a:prstDash val="solid"/>
                      <a:round/>
                      <a:headEnd type="none" w="med" len="med"/>
                      <a:tailEnd type="none" w="med" len="med"/>
                    </a:lnB>
                    <a:lnTlToBr w="12700" cmpd="sng">
                      <a:noFill/>
                      <a:prstDash val="solid"/>
                    </a:lnTlToBr>
                    <a:lnBlToTr w="12700" cmpd="sng">
                      <a:noFill/>
                      <a:prstDash val="solid"/>
                    </a:lnBlToTr>
                    <a:solidFill>
                      <a:srgbClr val="E8F2CA"/>
                    </a:solidFill>
                  </a:tcPr>
                </a:tc>
                <a:extLst>
                  <a:ext uri="{0D108BD9-81ED-4DB2-BD59-A6C34878D82A}">
                    <a16:rowId xmlns:a16="http://schemas.microsoft.com/office/drawing/2014/main" val="10002"/>
                  </a:ext>
                </a:extLst>
              </a:tr>
              <a:tr h="294199">
                <a:tc>
                  <a:txBody>
                    <a:bodyPr/>
                    <a:lstStyle/>
                    <a:p>
                      <a:pPr algn="ctr">
                        <a:lnSpc>
                          <a:spcPct val="90000"/>
                        </a:lnSpc>
                      </a:pPr>
                      <a:r>
                        <a:rPr lang="en-US" sz="1600" dirty="0">
                          <a:latin typeface="+mn-lt"/>
                        </a:rPr>
                        <a:t>68</a:t>
                      </a:r>
                    </a:p>
                  </a:txBody>
                  <a:tcPr anchor="ctr">
                    <a:lnL w="12700" cmpd="sng">
                      <a:noFill/>
                      <a:prstDash val="soli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600" dirty="0">
                          <a:latin typeface="+mn-lt"/>
                        </a:rPr>
                        <a:t>$0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9525" cap="flat" cmpd="sng" algn="ctr">
                      <a:solidFill>
                        <a:srgbClr val="B0D23F"/>
                      </a:solidFill>
                      <a:prstDash val="solid"/>
                      <a:round/>
                      <a:headEnd type="none" w="med" len="med"/>
                      <a:tailEnd type="none" w="med" len="med"/>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6004">
                <a:tc>
                  <a:txBody>
                    <a:bodyPr/>
                    <a:lstStyle/>
                    <a:p>
                      <a:pPr algn="ctr">
                        <a:lnSpc>
                          <a:spcPct val="90000"/>
                        </a:lnSpc>
                      </a:pPr>
                      <a:r>
                        <a:rPr lang="en-US" sz="1600" dirty="0">
                          <a:latin typeface="+mn-lt"/>
                        </a:rPr>
                        <a:t>69</a:t>
                      </a:r>
                    </a:p>
                  </a:txBody>
                  <a:tcPr anchor="ctr">
                    <a:lnL w="12700" cmpd="sng">
                      <a:noFill/>
                      <a:prstDash val="soli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r>
                        <a:rPr lang="en-US" sz="1600" dirty="0">
                          <a:latin typeface="+mn-lt"/>
                        </a:rPr>
                        <a:t>$0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2EFF9"/>
                    </a:solidFill>
                  </a:tcPr>
                </a:tc>
                <a:tc>
                  <a:txBody>
                    <a:bodyPr/>
                    <a:lstStyle/>
                    <a:p>
                      <a:pPr algn="ctr">
                        <a:lnSpc>
                          <a:spcPct val="90000"/>
                        </a:lnSpc>
                      </a:pPr>
                      <a:endParaRPr lang="en-US" sz="1600" dirty="0">
                        <a:latin typeface="+mn-lt"/>
                      </a:endParaRPr>
                    </a:p>
                  </a:txBody>
                  <a:tcPr anchor="ctr">
                    <a:lnL w="19050" cap="flat" cmpd="sng" algn="ctr">
                      <a:solidFill>
                        <a:schemeClr val="bg1"/>
                      </a:solidFill>
                      <a:prstDash val="solid"/>
                      <a:round/>
                      <a:headEnd type="none" w="med" len="med"/>
                      <a:tailEnd type="none" w="med" len="med"/>
                    </a:lnL>
                    <a:lnR w="12700" cmpd="sng">
                      <a:noFill/>
                      <a:prstDash val="solid"/>
                    </a:lnR>
                    <a:lnT w="12700" cap="flat" cmpd="sng" algn="ctr">
                      <a:solidFill>
                        <a:srgbClr val="22ADE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2EFF9"/>
                    </a:solidFill>
                  </a:tcPr>
                </a:tc>
                <a:extLst>
                  <a:ext uri="{0D108BD9-81ED-4DB2-BD59-A6C34878D82A}">
                    <a16:rowId xmlns:a16="http://schemas.microsoft.com/office/drawing/2014/main" val="10004"/>
                  </a:ext>
                </a:extLst>
              </a:tr>
              <a:tr h="429371">
                <a:tc>
                  <a:txBody>
                    <a:bodyPr/>
                    <a:lstStyle/>
                    <a:p>
                      <a:pPr algn="ctr">
                        <a:lnSpc>
                          <a:spcPct val="90000"/>
                        </a:lnSpc>
                      </a:pPr>
                      <a:r>
                        <a:rPr lang="en-US" sz="2000" b="1" dirty="0">
                          <a:solidFill>
                            <a:srgbClr val="4463A0"/>
                          </a:solidFill>
                          <a:latin typeface="+mn-lt"/>
                        </a:rPr>
                        <a:t>Total at Age 70</a:t>
                      </a: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2000" b="1" dirty="0">
                          <a:solidFill>
                            <a:srgbClr val="4463A0"/>
                          </a:solidFill>
                          <a:latin typeface="+mn-lt"/>
                        </a:rPr>
                        <a:t>$300,000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2000" b="1" dirty="0">
                        <a:solidFill>
                          <a:srgbClr val="4463A0"/>
                        </a:solidFill>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2000" b="1" dirty="0">
                          <a:solidFill>
                            <a:srgbClr val="4463A0"/>
                          </a:solidFill>
                          <a:latin typeface="+mn-lt"/>
                        </a:rPr>
                        <a:t>$18,000</a:t>
                      </a: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5019">
                <a:tc>
                  <a:txBody>
                    <a:bodyPr/>
                    <a:lstStyle/>
                    <a:p>
                      <a:pPr algn="ctr">
                        <a:lnSpc>
                          <a:spcPct val="90000"/>
                        </a:lnSpc>
                      </a:pPr>
                      <a:r>
                        <a:rPr lang="en-US" sz="1600" b="0" i="1" dirty="0">
                          <a:latin typeface="Calibri" charset="0"/>
                          <a:ea typeface="Calibri" charset="0"/>
                          <a:cs typeface="Calibri" charset="0"/>
                        </a:rPr>
                        <a:t>Age when annuity income payments begin</a:t>
                      </a:r>
                    </a:p>
                  </a:txBody>
                  <a:tcPr anchor="ctr">
                    <a:lnL w="12700" cmpd="sng">
                      <a:noFill/>
                      <a:prstDash val="soli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endParaRPr lang="en-US" sz="1600" b="0" i="1" dirty="0">
                        <a:latin typeface="Calibri" charset="0"/>
                        <a:ea typeface="Calibri" charset="0"/>
                        <a:cs typeface="Calibri"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US" sz="1600" b="0" i="1" dirty="0">
                        <a:latin typeface="Calibri" charset="0"/>
                        <a:ea typeface="Calibri" charset="0"/>
                        <a:cs typeface="Calibri"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600" b="0" i="1" dirty="0">
                          <a:latin typeface="Calibri" charset="0"/>
                          <a:ea typeface="Calibri" charset="0"/>
                          <a:cs typeface="Calibri" charset="0"/>
                        </a:rPr>
                        <a:t>$1,500 monthly income from $18,000 annual amount</a:t>
                      </a:r>
                    </a:p>
                  </a:txBody>
                  <a:tcPr anchor="ctr">
                    <a:lnL w="19050" cap="flat" cmpd="sng" algn="ctr">
                      <a:solidFill>
                        <a:schemeClr val="bg1"/>
                      </a:solidFill>
                      <a:prstDash val="solid"/>
                      <a:round/>
                      <a:headEnd type="none" w="med" len="med"/>
                      <a:tailEnd type="none" w="med" len="med"/>
                    </a:lnL>
                    <a:lnR w="12700" cmpd="sng">
                      <a:noFill/>
                      <a:prstDash val="soli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9" name="Rectangle 8"/>
          <p:cNvSpPr/>
          <p:nvPr/>
        </p:nvSpPr>
        <p:spPr>
          <a:xfrm>
            <a:off x="404075" y="6350607"/>
            <a:ext cx="3482938" cy="276999"/>
          </a:xfrm>
          <a:prstGeom prst="rect">
            <a:avLst/>
          </a:prstGeom>
        </p:spPr>
        <p:txBody>
          <a:bodyPr wrap="square">
            <a:spAutoFit/>
          </a:bodyPr>
          <a:lstStyle/>
          <a:p>
            <a:r>
              <a:rPr lang="en-US" sz="1200" dirty="0"/>
              <a:t>Hypothetical example. For illustrative purposes only.</a:t>
            </a:r>
          </a:p>
        </p:txBody>
      </p:sp>
    </p:spTree>
    <p:extLst>
      <p:ext uri="{BB962C8B-B14F-4D97-AF65-F5344CB8AC3E}">
        <p14:creationId xmlns:p14="http://schemas.microsoft.com/office/powerpoint/2010/main" val="1876820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8602" y="1597192"/>
            <a:ext cx="5698272" cy="3091510"/>
          </a:xfrm>
          <a:prstGeom prst="rect">
            <a:avLst/>
          </a:prstGeom>
        </p:spPr>
        <p:txBody>
          <a:bodyPr/>
          <a:lstStyle/>
          <a:p>
            <a:pPr marL="118872" indent="0">
              <a:buNone/>
            </a:pPr>
            <a:r>
              <a:rPr lang="en-US" b="1" dirty="0">
                <a:solidFill>
                  <a:srgbClr val="4463A0"/>
                </a:solidFill>
                <a:latin typeface="Calibri" charset="0"/>
                <a:ea typeface="Calibri" charset="0"/>
                <a:cs typeface="Calibri" charset="0"/>
              </a:rPr>
              <a:t>Meet Darin</a:t>
            </a:r>
          </a:p>
          <a:p>
            <a:r>
              <a:rPr lang="en-US" dirty="0"/>
              <a:t>Retired salesman, now age 65</a:t>
            </a:r>
          </a:p>
          <a:p>
            <a:r>
              <a:rPr lang="en-US" dirty="0"/>
              <a:t>Would like to ensure his retirement assets last as long as he lives</a:t>
            </a:r>
          </a:p>
          <a:p>
            <a:r>
              <a:rPr lang="en-US" dirty="0"/>
              <a:t>Total investment portfolio of</a:t>
            </a:r>
            <a:br>
              <a:rPr lang="en-US" dirty="0"/>
            </a:br>
            <a:r>
              <a:rPr lang="en-US" dirty="0"/>
              <a:t>$1.5 million (nonqualified)</a:t>
            </a:r>
            <a:r>
              <a:rPr lang="en-US" baseline="30000" dirty="0"/>
              <a:t>1</a:t>
            </a:r>
          </a:p>
        </p:txBody>
      </p:sp>
      <p:sp>
        <p:nvSpPr>
          <p:cNvPr id="12290" name="Title 1"/>
          <p:cNvSpPr>
            <a:spLocks noGrp="1"/>
          </p:cNvSpPr>
          <p:nvPr>
            <p:ph type="title"/>
          </p:nvPr>
        </p:nvSpPr>
        <p:spPr>
          <a:xfrm>
            <a:off x="457200" y="452585"/>
            <a:ext cx="8229600" cy="535195"/>
          </a:xfrm>
          <a:prstGeom prst="rect">
            <a:avLst/>
          </a:prstGeom>
        </p:spPr>
        <p:txBody>
          <a:bodyPr/>
          <a:lstStyle/>
          <a:p>
            <a:r>
              <a:rPr lang="en-US" dirty="0"/>
              <a:t>PACIFIC SECURE INCOME IN ACTION</a:t>
            </a:r>
          </a:p>
        </p:txBody>
      </p:sp>
      <p:sp>
        <p:nvSpPr>
          <p:cNvPr id="3" name="Slide Number Placeholder 2">
            <a:extLst>
              <a:ext uri="{FF2B5EF4-FFF2-40B4-BE49-F238E27FC236}">
                <a16:creationId xmlns:a16="http://schemas.microsoft.com/office/drawing/2014/main" id="{12C0AAA7-438B-4D89-ABC2-102B2F95F063}"/>
              </a:ext>
            </a:extLst>
          </p:cNvPr>
          <p:cNvSpPr>
            <a:spLocks noGrp="1"/>
          </p:cNvSpPr>
          <p:nvPr>
            <p:ph type="sldNum" sz="quarter" idx="12"/>
          </p:nvPr>
        </p:nvSpPr>
        <p:spPr/>
        <p:txBody>
          <a:bodyPr/>
          <a:lstStyle/>
          <a:p>
            <a:fld id="{6736B3CA-E88C-4D03-9542-16433AE54E86}" type="slidenum">
              <a:rPr lang="en-US" smtClean="0"/>
              <a:pPr/>
              <a:t>22</a:t>
            </a:fld>
            <a:endParaRPr lang="en-US"/>
          </a:p>
        </p:txBody>
      </p:sp>
      <p:pic>
        <p:nvPicPr>
          <p:cNvPr id="5" name="Picture 4"/>
          <p:cNvPicPr>
            <a:picLocks noChangeAspect="1"/>
          </p:cNvPicPr>
          <p:nvPr/>
        </p:nvPicPr>
        <p:blipFill>
          <a:blip r:embed="rId3"/>
          <a:stretch>
            <a:fillRect/>
          </a:stretch>
        </p:blipFill>
        <p:spPr>
          <a:xfrm>
            <a:off x="0" y="1597192"/>
            <a:ext cx="3022600" cy="3467100"/>
          </a:xfrm>
          <a:prstGeom prst="rect">
            <a:avLst/>
          </a:prstGeom>
        </p:spPr>
      </p:pic>
      <p:sp>
        <p:nvSpPr>
          <p:cNvPr id="7" name="Rectangle 6">
            <a:extLst>
              <a:ext uri="{FF2B5EF4-FFF2-40B4-BE49-F238E27FC236}">
                <a16:creationId xmlns:a16="http://schemas.microsoft.com/office/drawing/2014/main" id="{D9718B2C-1AC4-47D1-856A-CB9D6CC33A29}"/>
              </a:ext>
            </a:extLst>
          </p:cNvPr>
          <p:cNvSpPr/>
          <p:nvPr/>
        </p:nvSpPr>
        <p:spPr>
          <a:xfrm>
            <a:off x="0" y="5064291"/>
            <a:ext cx="3022600" cy="113075"/>
          </a:xfrm>
          <a:prstGeom prst="rect">
            <a:avLst/>
          </a:prstGeom>
          <a:solidFill>
            <a:srgbClr val="22ADE5"/>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 name="Rectangle 8"/>
          <p:cNvSpPr/>
          <p:nvPr/>
        </p:nvSpPr>
        <p:spPr>
          <a:xfrm>
            <a:off x="371353" y="6258274"/>
            <a:ext cx="3482938" cy="461665"/>
          </a:xfrm>
          <a:prstGeom prst="rect">
            <a:avLst/>
          </a:prstGeom>
        </p:spPr>
        <p:txBody>
          <a:bodyPr wrap="square">
            <a:spAutoFit/>
          </a:bodyPr>
          <a:lstStyle/>
          <a:p>
            <a:r>
              <a:rPr lang="en-US" sz="1200" baseline="30000" dirty="0"/>
              <a:t>1</a:t>
            </a:r>
            <a:r>
              <a:rPr lang="en-US" sz="1200" dirty="0"/>
              <a:t>Not eligible for a QLAC.</a:t>
            </a:r>
          </a:p>
          <a:p>
            <a:r>
              <a:rPr lang="en-US" sz="1200" dirty="0"/>
              <a:t>Hypothetical example. For illustrative purposes only.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83576"/>
            <a:ext cx="8229600" cy="483171"/>
          </a:xfrm>
          <a:prstGeom prst="rect">
            <a:avLst/>
          </a:prstGeom>
          <a:noFill/>
        </p:spPr>
        <p:txBody>
          <a:bodyPr/>
          <a:lstStyle/>
          <a:p>
            <a:r>
              <a:rPr lang="en-US" dirty="0"/>
              <a:t>PLAN FOR A LONG RETIREMENT</a:t>
            </a:r>
          </a:p>
        </p:txBody>
      </p:sp>
      <p:sp>
        <p:nvSpPr>
          <p:cNvPr id="33" name="Rectangle 32"/>
          <p:cNvSpPr/>
          <p:nvPr/>
        </p:nvSpPr>
        <p:spPr>
          <a:xfrm>
            <a:off x="382778" y="3914803"/>
            <a:ext cx="2474722" cy="707886"/>
          </a:xfrm>
          <a:prstGeom prst="rect">
            <a:avLst/>
          </a:prstGeom>
        </p:spPr>
        <p:txBody>
          <a:bodyPr wrap="square">
            <a:spAutoFit/>
          </a:bodyPr>
          <a:lstStyle/>
          <a:p>
            <a:pPr algn="r"/>
            <a:r>
              <a:rPr lang="en-US" sz="2000" dirty="0"/>
              <a:t>Investment Portfolio</a:t>
            </a:r>
          </a:p>
          <a:p>
            <a:pPr algn="r"/>
            <a:r>
              <a:rPr lang="en-US" sz="2000" dirty="0"/>
              <a:t>$1.275 million</a:t>
            </a:r>
          </a:p>
        </p:txBody>
      </p:sp>
      <p:sp>
        <p:nvSpPr>
          <p:cNvPr id="34" name="Rectangle 33"/>
          <p:cNvSpPr/>
          <p:nvPr/>
        </p:nvSpPr>
        <p:spPr>
          <a:xfrm>
            <a:off x="6345980" y="4431329"/>
            <a:ext cx="2474722" cy="707886"/>
          </a:xfrm>
          <a:prstGeom prst="rect">
            <a:avLst/>
          </a:prstGeom>
        </p:spPr>
        <p:txBody>
          <a:bodyPr wrap="square">
            <a:spAutoFit/>
          </a:bodyPr>
          <a:lstStyle/>
          <a:p>
            <a:r>
              <a:rPr lang="it-IT" sz="2000" dirty="0"/>
              <a:t>Pacific Secure Income</a:t>
            </a:r>
          </a:p>
          <a:p>
            <a:r>
              <a:rPr lang="it-IT" sz="2000" dirty="0"/>
              <a:t>$225,000</a:t>
            </a:r>
            <a:endParaRPr lang="en-US" sz="2000" dirty="0"/>
          </a:p>
        </p:txBody>
      </p:sp>
      <p:cxnSp>
        <p:nvCxnSpPr>
          <p:cNvPr id="7" name="Straight Connector 6"/>
          <p:cNvCxnSpPr/>
          <p:nvPr/>
        </p:nvCxnSpPr>
        <p:spPr>
          <a:xfrm>
            <a:off x="2857500" y="4152010"/>
            <a:ext cx="498608" cy="162583"/>
          </a:xfrm>
          <a:prstGeom prst="line">
            <a:avLst/>
          </a:prstGeom>
          <a:ln w="19050">
            <a:solidFill>
              <a:srgbClr val="00516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70197" y="4559936"/>
            <a:ext cx="461881" cy="62753"/>
          </a:xfrm>
          <a:prstGeom prst="line">
            <a:avLst/>
          </a:prstGeom>
          <a:ln w="19050">
            <a:solidFill>
              <a:srgbClr val="00516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C7D140E-B595-4088-9BCB-FF7BE812CD61}"/>
              </a:ext>
            </a:extLst>
          </p:cNvPr>
          <p:cNvSpPr>
            <a:spLocks noGrp="1"/>
          </p:cNvSpPr>
          <p:nvPr>
            <p:ph type="sldNum" sz="quarter" idx="12"/>
          </p:nvPr>
        </p:nvSpPr>
        <p:spPr/>
        <p:txBody>
          <a:bodyPr/>
          <a:lstStyle/>
          <a:p>
            <a:fld id="{6736B3CA-E88C-4D03-9542-16433AE54E86}" type="slidenum">
              <a:rPr lang="en-US" smtClean="0"/>
              <a:pPr/>
              <a:t>23</a:t>
            </a:fld>
            <a:endParaRPr lang="en-US"/>
          </a:p>
        </p:txBody>
      </p:sp>
      <p:graphicFrame>
        <p:nvGraphicFramePr>
          <p:cNvPr id="32" name="Chart 31">
            <a:extLst>
              <a:ext uri="{FF2B5EF4-FFF2-40B4-BE49-F238E27FC236}">
                <a16:creationId xmlns:a16="http://schemas.microsoft.com/office/drawing/2014/main" id="{D958BD38-F0A3-4F6A-B85F-0583948E892F}"/>
              </a:ext>
            </a:extLst>
          </p:cNvPr>
          <p:cNvGraphicFramePr/>
          <p:nvPr>
            <p:extLst>
              <p:ext uri="{D42A27DB-BD31-4B8C-83A1-F6EECF244321}">
                <p14:modId xmlns:p14="http://schemas.microsoft.com/office/powerpoint/2010/main" val="2949175998"/>
              </p:ext>
            </p:extLst>
          </p:nvPr>
        </p:nvGraphicFramePr>
        <p:xfrm>
          <a:off x="2304364" y="2961278"/>
          <a:ext cx="4611801" cy="3074532"/>
        </p:xfrm>
        <a:graphic>
          <a:graphicData uri="http://schemas.openxmlformats.org/drawingml/2006/chart">
            <c:chart xmlns:c="http://schemas.openxmlformats.org/drawingml/2006/chart" xmlns:r="http://schemas.openxmlformats.org/officeDocument/2006/relationships" r:id="rId3"/>
          </a:graphicData>
        </a:graphic>
      </p:graphicFrame>
      <p:sp>
        <p:nvSpPr>
          <p:cNvPr id="36" name="Triangle 9">
            <a:extLst>
              <a:ext uri="{FF2B5EF4-FFF2-40B4-BE49-F238E27FC236}">
                <a16:creationId xmlns:a16="http://schemas.microsoft.com/office/drawing/2014/main" id="{BD8D1285-A501-412D-AC6F-29FAA3DDDD5B}"/>
              </a:ext>
            </a:extLst>
          </p:cNvPr>
          <p:cNvSpPr/>
          <p:nvPr/>
        </p:nvSpPr>
        <p:spPr>
          <a:xfrm rot="10800000">
            <a:off x="1504246" y="1276188"/>
            <a:ext cx="408793" cy="150607"/>
          </a:xfrm>
          <a:prstGeom prst="triangle">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E784A50-FCF2-4250-B41F-10F8C0D23C57}"/>
              </a:ext>
            </a:extLst>
          </p:cNvPr>
          <p:cNvSpPr/>
          <p:nvPr/>
        </p:nvSpPr>
        <p:spPr>
          <a:xfrm>
            <a:off x="919681" y="1351461"/>
            <a:ext cx="3558755" cy="797560"/>
          </a:xfrm>
          <a:prstGeom prst="rect">
            <a:avLst/>
          </a:prstGeom>
          <a:solidFill>
            <a:srgbClr val="B7D2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lnSpc>
                <a:spcPct val="85000"/>
              </a:lnSpc>
            </a:pPr>
            <a:endParaRPr lang="en-US" sz="1600" dirty="0">
              <a:solidFill>
                <a:schemeClr val="bg1"/>
              </a:solidFill>
              <a:latin typeface="Calibri" charset="0"/>
              <a:ea typeface="Calibri" charset="0"/>
              <a:cs typeface="Calibri" charset="0"/>
            </a:endParaRPr>
          </a:p>
        </p:txBody>
      </p:sp>
      <p:sp>
        <p:nvSpPr>
          <p:cNvPr id="59" name="Rectangle 58">
            <a:extLst>
              <a:ext uri="{FF2B5EF4-FFF2-40B4-BE49-F238E27FC236}">
                <a16:creationId xmlns:a16="http://schemas.microsoft.com/office/drawing/2014/main" id="{2FCE8E82-3A67-489F-A695-5D12D60E8970}"/>
              </a:ext>
            </a:extLst>
          </p:cNvPr>
          <p:cNvSpPr/>
          <p:nvPr/>
        </p:nvSpPr>
        <p:spPr>
          <a:xfrm>
            <a:off x="4535504" y="1351461"/>
            <a:ext cx="3665712" cy="797560"/>
          </a:xfrm>
          <a:prstGeom prst="rect">
            <a:avLst/>
          </a:prstGeom>
          <a:solidFill>
            <a:srgbClr val="22AD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lnSpc>
                <a:spcPct val="85000"/>
              </a:lnSpc>
            </a:pPr>
            <a:endParaRPr lang="en-US" sz="1600" dirty="0">
              <a:solidFill>
                <a:schemeClr val="bg1"/>
              </a:solidFill>
              <a:latin typeface="Calibri" charset="0"/>
              <a:ea typeface="Calibri" charset="0"/>
              <a:cs typeface="Calibri" charset="0"/>
            </a:endParaRPr>
          </a:p>
        </p:txBody>
      </p:sp>
      <p:sp>
        <p:nvSpPr>
          <p:cNvPr id="61" name="TextBox 60">
            <a:extLst>
              <a:ext uri="{FF2B5EF4-FFF2-40B4-BE49-F238E27FC236}">
                <a16:creationId xmlns:a16="http://schemas.microsoft.com/office/drawing/2014/main" id="{87299383-1695-493B-A60A-9C59E3F40930}"/>
              </a:ext>
            </a:extLst>
          </p:cNvPr>
          <p:cNvSpPr txBox="1"/>
          <p:nvPr/>
        </p:nvSpPr>
        <p:spPr>
          <a:xfrm>
            <a:off x="943242" y="1488013"/>
            <a:ext cx="3685817" cy="563231"/>
          </a:xfrm>
          <a:prstGeom prst="rect">
            <a:avLst/>
          </a:prstGeom>
          <a:noFill/>
        </p:spPr>
        <p:txBody>
          <a:bodyPr wrap="square" rtlCol="0">
            <a:spAutoFit/>
          </a:bodyPr>
          <a:lstStyle/>
          <a:p>
            <a:pPr algn="ctr">
              <a:lnSpc>
                <a:spcPct val="85000"/>
              </a:lnSpc>
            </a:pPr>
            <a:r>
              <a:rPr lang="en-US" sz="2000" b="1" dirty="0">
                <a:solidFill>
                  <a:schemeClr val="bg1"/>
                </a:solidFill>
                <a:latin typeface="Calibri" charset="0"/>
                <a:ea typeface="Calibri" charset="0"/>
                <a:cs typeface="Calibri" charset="0"/>
              </a:rPr>
              <a:t>$50,000 Annual Income</a:t>
            </a:r>
          </a:p>
          <a:p>
            <a:pPr algn="ctr">
              <a:lnSpc>
                <a:spcPct val="85000"/>
              </a:lnSpc>
            </a:pPr>
            <a:r>
              <a:rPr lang="en-US" sz="1600" dirty="0">
                <a:solidFill>
                  <a:schemeClr val="bg1"/>
                </a:solidFill>
                <a:latin typeface="Calibri" charset="0"/>
                <a:ea typeface="Calibri" charset="0"/>
                <a:cs typeface="Calibri" charset="0"/>
              </a:rPr>
              <a:t>From Investment Portfolio</a:t>
            </a:r>
          </a:p>
        </p:txBody>
      </p:sp>
      <p:sp>
        <p:nvSpPr>
          <p:cNvPr id="62" name="TextBox 61">
            <a:extLst>
              <a:ext uri="{FF2B5EF4-FFF2-40B4-BE49-F238E27FC236}">
                <a16:creationId xmlns:a16="http://schemas.microsoft.com/office/drawing/2014/main" id="{196C02A6-CC65-4634-9383-BAC9DFD4F94C}"/>
              </a:ext>
            </a:extLst>
          </p:cNvPr>
          <p:cNvSpPr txBox="1"/>
          <p:nvPr/>
        </p:nvSpPr>
        <p:spPr>
          <a:xfrm>
            <a:off x="4381036" y="1504234"/>
            <a:ext cx="3685819" cy="563231"/>
          </a:xfrm>
          <a:prstGeom prst="rect">
            <a:avLst/>
          </a:prstGeom>
          <a:noFill/>
        </p:spPr>
        <p:txBody>
          <a:bodyPr wrap="square" rtlCol="0">
            <a:spAutoFit/>
          </a:bodyPr>
          <a:lstStyle/>
          <a:p>
            <a:pPr algn="ctr">
              <a:lnSpc>
                <a:spcPct val="85000"/>
              </a:lnSpc>
            </a:pPr>
            <a:r>
              <a:rPr lang="en-US" sz="2000" b="1" dirty="0">
                <a:solidFill>
                  <a:schemeClr val="bg1"/>
                </a:solidFill>
                <a:latin typeface="Calibri" charset="0"/>
                <a:ea typeface="Calibri" charset="0"/>
                <a:cs typeface="Calibri" charset="0"/>
              </a:rPr>
              <a:t>$50,000 Annual Income</a:t>
            </a:r>
          </a:p>
          <a:p>
            <a:pPr algn="ctr">
              <a:lnSpc>
                <a:spcPct val="85000"/>
              </a:lnSpc>
            </a:pPr>
            <a:r>
              <a:rPr lang="en-US" sz="1600" dirty="0">
                <a:solidFill>
                  <a:schemeClr val="bg1"/>
                </a:solidFill>
                <a:latin typeface="Calibri" charset="0"/>
                <a:ea typeface="Calibri" charset="0"/>
                <a:cs typeface="Calibri" charset="0"/>
              </a:rPr>
              <a:t>From Pacific Secure Income</a:t>
            </a:r>
          </a:p>
        </p:txBody>
      </p:sp>
      <p:pic>
        <p:nvPicPr>
          <p:cNvPr id="63" name="Picture 62">
            <a:extLst>
              <a:ext uri="{FF2B5EF4-FFF2-40B4-BE49-F238E27FC236}">
                <a16:creationId xmlns:a16="http://schemas.microsoft.com/office/drawing/2014/main" id="{C439C800-AD97-4B18-808D-A84027EF8425}"/>
              </a:ext>
            </a:extLst>
          </p:cNvPr>
          <p:cNvPicPr>
            <a:picLocks noChangeAspect="1"/>
          </p:cNvPicPr>
          <p:nvPr/>
        </p:nvPicPr>
        <p:blipFill rotWithShape="1">
          <a:blip r:embed="rId4">
            <a:extLst>
              <a:ext uri="{28A0092B-C50C-407E-A947-70E740481C1C}">
                <a14:useLocalDpi xmlns:a14="http://schemas.microsoft.com/office/drawing/2010/main" val="0"/>
              </a:ext>
            </a:extLst>
          </a:blip>
          <a:srcRect l="57252" t="5445" r="6421" b="61588"/>
          <a:stretch/>
        </p:blipFill>
        <p:spPr>
          <a:xfrm>
            <a:off x="7407965" y="1181514"/>
            <a:ext cx="1311964" cy="1190625"/>
          </a:xfrm>
          <a:prstGeom prst="rect">
            <a:avLst/>
          </a:prstGeom>
        </p:spPr>
      </p:pic>
      <p:cxnSp>
        <p:nvCxnSpPr>
          <p:cNvPr id="64" name="Straight Connector 63">
            <a:extLst>
              <a:ext uri="{FF2B5EF4-FFF2-40B4-BE49-F238E27FC236}">
                <a16:creationId xmlns:a16="http://schemas.microsoft.com/office/drawing/2014/main" id="{5416F91D-9BF0-42D7-842E-3AE2343CD1D2}"/>
              </a:ext>
            </a:extLst>
          </p:cNvPr>
          <p:cNvCxnSpPr>
            <a:cxnSpLocks/>
          </p:cNvCxnSpPr>
          <p:nvPr/>
        </p:nvCxnSpPr>
        <p:spPr>
          <a:xfrm>
            <a:off x="919682" y="2235609"/>
            <a:ext cx="0" cy="233117"/>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7549E107-2160-49AE-AC00-45A9CFC0484D}"/>
              </a:ext>
            </a:extLst>
          </p:cNvPr>
          <p:cNvSpPr txBox="1">
            <a:spLocks/>
          </p:cNvSpPr>
          <p:nvPr/>
        </p:nvSpPr>
        <p:spPr>
          <a:xfrm>
            <a:off x="1438378" y="2437682"/>
            <a:ext cx="793907" cy="306209"/>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500" b="1" dirty="0">
                <a:latin typeface="Calibri" charset="0"/>
                <a:ea typeface="Calibri" charset="0"/>
                <a:cs typeface="Calibri" charset="0"/>
              </a:rPr>
              <a:t>70</a:t>
            </a:r>
          </a:p>
        </p:txBody>
      </p:sp>
      <p:cxnSp>
        <p:nvCxnSpPr>
          <p:cNvPr id="66" name="Straight Connector 65">
            <a:extLst>
              <a:ext uri="{FF2B5EF4-FFF2-40B4-BE49-F238E27FC236}">
                <a16:creationId xmlns:a16="http://schemas.microsoft.com/office/drawing/2014/main" id="{AFA946FF-3335-4416-998D-3980C9DA072C}"/>
              </a:ext>
            </a:extLst>
          </p:cNvPr>
          <p:cNvCxnSpPr/>
          <p:nvPr/>
        </p:nvCxnSpPr>
        <p:spPr>
          <a:xfrm>
            <a:off x="1852696" y="2246126"/>
            <a:ext cx="0" cy="219943"/>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67" name="Content Placeholder 2">
            <a:extLst>
              <a:ext uri="{FF2B5EF4-FFF2-40B4-BE49-F238E27FC236}">
                <a16:creationId xmlns:a16="http://schemas.microsoft.com/office/drawing/2014/main" id="{639B9633-9137-4804-8821-22E9E6C5BA5C}"/>
              </a:ext>
            </a:extLst>
          </p:cNvPr>
          <p:cNvSpPr txBox="1">
            <a:spLocks/>
          </p:cNvSpPr>
          <p:nvPr/>
        </p:nvSpPr>
        <p:spPr>
          <a:xfrm>
            <a:off x="2328769" y="2437682"/>
            <a:ext cx="793907" cy="306209"/>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500" b="1" dirty="0">
                <a:latin typeface="Calibri" charset="0"/>
                <a:ea typeface="Calibri" charset="0"/>
                <a:cs typeface="Calibri" charset="0"/>
              </a:rPr>
              <a:t>75</a:t>
            </a:r>
          </a:p>
        </p:txBody>
      </p:sp>
      <p:cxnSp>
        <p:nvCxnSpPr>
          <p:cNvPr id="68" name="Straight Connector 67">
            <a:extLst>
              <a:ext uri="{FF2B5EF4-FFF2-40B4-BE49-F238E27FC236}">
                <a16:creationId xmlns:a16="http://schemas.microsoft.com/office/drawing/2014/main" id="{1FBCFE3B-F5F3-48FC-A0D8-9F281FC7EADE}"/>
              </a:ext>
            </a:extLst>
          </p:cNvPr>
          <p:cNvCxnSpPr/>
          <p:nvPr/>
        </p:nvCxnSpPr>
        <p:spPr>
          <a:xfrm>
            <a:off x="2725723" y="2246126"/>
            <a:ext cx="0" cy="219943"/>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69" name="Content Placeholder 2">
            <a:extLst>
              <a:ext uri="{FF2B5EF4-FFF2-40B4-BE49-F238E27FC236}">
                <a16:creationId xmlns:a16="http://schemas.microsoft.com/office/drawing/2014/main" id="{EE2C5DB7-228C-4E6C-8A34-C9EF53627F66}"/>
              </a:ext>
            </a:extLst>
          </p:cNvPr>
          <p:cNvSpPr txBox="1">
            <a:spLocks/>
          </p:cNvSpPr>
          <p:nvPr/>
        </p:nvSpPr>
        <p:spPr>
          <a:xfrm>
            <a:off x="6107333" y="2437682"/>
            <a:ext cx="793907" cy="306209"/>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500" b="1" dirty="0">
                <a:latin typeface="Calibri" charset="0"/>
                <a:ea typeface="Calibri" charset="0"/>
                <a:cs typeface="Calibri" charset="0"/>
              </a:rPr>
              <a:t>90+</a:t>
            </a:r>
          </a:p>
        </p:txBody>
      </p:sp>
      <p:cxnSp>
        <p:nvCxnSpPr>
          <p:cNvPr id="70" name="Straight Connector 69">
            <a:extLst>
              <a:ext uri="{FF2B5EF4-FFF2-40B4-BE49-F238E27FC236}">
                <a16:creationId xmlns:a16="http://schemas.microsoft.com/office/drawing/2014/main" id="{0A93CD1B-2516-4D93-9941-EB58BD065A7C}"/>
              </a:ext>
            </a:extLst>
          </p:cNvPr>
          <p:cNvCxnSpPr/>
          <p:nvPr/>
        </p:nvCxnSpPr>
        <p:spPr>
          <a:xfrm>
            <a:off x="6508886" y="2237659"/>
            <a:ext cx="0" cy="219943"/>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71" name="Content Placeholder 2">
            <a:extLst>
              <a:ext uri="{FF2B5EF4-FFF2-40B4-BE49-F238E27FC236}">
                <a16:creationId xmlns:a16="http://schemas.microsoft.com/office/drawing/2014/main" id="{6436CBA7-4231-44FC-B453-FE761F73B2BB}"/>
              </a:ext>
            </a:extLst>
          </p:cNvPr>
          <p:cNvSpPr txBox="1">
            <a:spLocks/>
          </p:cNvSpPr>
          <p:nvPr/>
        </p:nvSpPr>
        <p:spPr>
          <a:xfrm>
            <a:off x="5107739" y="2437682"/>
            <a:ext cx="793907" cy="306209"/>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500" b="1" dirty="0">
                <a:latin typeface="Calibri" charset="0"/>
                <a:ea typeface="Calibri" charset="0"/>
                <a:cs typeface="Calibri" charset="0"/>
              </a:rPr>
              <a:t>90</a:t>
            </a:r>
          </a:p>
        </p:txBody>
      </p:sp>
      <p:cxnSp>
        <p:nvCxnSpPr>
          <p:cNvPr id="72" name="Straight Connector 71">
            <a:extLst>
              <a:ext uri="{FF2B5EF4-FFF2-40B4-BE49-F238E27FC236}">
                <a16:creationId xmlns:a16="http://schemas.microsoft.com/office/drawing/2014/main" id="{60CCC4C6-6775-42E9-923A-FA4C18B7EDFD}"/>
              </a:ext>
            </a:extLst>
          </p:cNvPr>
          <p:cNvCxnSpPr/>
          <p:nvPr/>
        </p:nvCxnSpPr>
        <p:spPr>
          <a:xfrm>
            <a:off x="5504693" y="2246126"/>
            <a:ext cx="0" cy="219943"/>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73" name="Content Placeholder 2">
            <a:extLst>
              <a:ext uri="{FF2B5EF4-FFF2-40B4-BE49-F238E27FC236}">
                <a16:creationId xmlns:a16="http://schemas.microsoft.com/office/drawing/2014/main" id="{8FDA0099-C888-4617-A5ED-E23D601038A4}"/>
              </a:ext>
            </a:extLst>
          </p:cNvPr>
          <p:cNvSpPr txBox="1">
            <a:spLocks/>
          </p:cNvSpPr>
          <p:nvPr/>
        </p:nvSpPr>
        <p:spPr>
          <a:xfrm>
            <a:off x="521011" y="2479355"/>
            <a:ext cx="793908" cy="306209"/>
          </a:xfrm>
          <a:prstGeom prst="rect">
            <a:avLst/>
          </a:prstGeom>
        </p:spPr>
        <p:txBody>
          <a:bodyPr vert="horz" lIns="54864" tIns="91440" rtlCol="0">
            <a:normAutofit fontScale="85000" lnSpcReduction="20000"/>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600" b="1" dirty="0">
                <a:latin typeface="Calibri" charset="0"/>
                <a:ea typeface="Calibri" charset="0"/>
                <a:cs typeface="Calibri" charset="0"/>
              </a:rPr>
              <a:t>Age 65</a:t>
            </a:r>
          </a:p>
        </p:txBody>
      </p:sp>
      <p:sp>
        <p:nvSpPr>
          <p:cNvPr id="74" name="Content Placeholder 2">
            <a:extLst>
              <a:ext uri="{FF2B5EF4-FFF2-40B4-BE49-F238E27FC236}">
                <a16:creationId xmlns:a16="http://schemas.microsoft.com/office/drawing/2014/main" id="{8A1F8EEE-3693-4D74-AE4E-BFE0966468DC}"/>
              </a:ext>
            </a:extLst>
          </p:cNvPr>
          <p:cNvSpPr txBox="1">
            <a:spLocks/>
          </p:cNvSpPr>
          <p:nvPr/>
        </p:nvSpPr>
        <p:spPr>
          <a:xfrm>
            <a:off x="4090585" y="2425836"/>
            <a:ext cx="793908" cy="306209"/>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500" b="1" dirty="0">
                <a:latin typeface="Calibri" charset="0"/>
                <a:ea typeface="Calibri" charset="0"/>
                <a:cs typeface="Calibri" charset="0"/>
              </a:rPr>
              <a:t>85</a:t>
            </a:r>
          </a:p>
        </p:txBody>
      </p:sp>
      <p:cxnSp>
        <p:nvCxnSpPr>
          <p:cNvPr id="75" name="Straight Connector 74">
            <a:extLst>
              <a:ext uri="{FF2B5EF4-FFF2-40B4-BE49-F238E27FC236}">
                <a16:creationId xmlns:a16="http://schemas.microsoft.com/office/drawing/2014/main" id="{B39000A6-6799-42B3-A2B4-C069DACB6A64}"/>
              </a:ext>
            </a:extLst>
          </p:cNvPr>
          <p:cNvCxnSpPr>
            <a:cxnSpLocks/>
          </p:cNvCxnSpPr>
          <p:nvPr/>
        </p:nvCxnSpPr>
        <p:spPr>
          <a:xfrm>
            <a:off x="3582835" y="2244287"/>
            <a:ext cx="0" cy="233117"/>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76" name="Content Placeholder 2">
            <a:extLst>
              <a:ext uri="{FF2B5EF4-FFF2-40B4-BE49-F238E27FC236}">
                <a16:creationId xmlns:a16="http://schemas.microsoft.com/office/drawing/2014/main" id="{DFB8EE50-9E5A-4EF8-8A2A-A5D064CC2CEA}"/>
              </a:ext>
            </a:extLst>
          </p:cNvPr>
          <p:cNvSpPr txBox="1">
            <a:spLocks/>
          </p:cNvSpPr>
          <p:nvPr/>
        </p:nvSpPr>
        <p:spPr>
          <a:xfrm>
            <a:off x="3147363" y="2433408"/>
            <a:ext cx="793908" cy="306209"/>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9850" indent="-12700" algn="ctr">
              <a:buNone/>
            </a:pPr>
            <a:r>
              <a:rPr lang="en-US" sz="1500" b="1" dirty="0">
                <a:latin typeface="Calibri" charset="0"/>
                <a:ea typeface="Calibri" charset="0"/>
                <a:cs typeface="Calibri" charset="0"/>
              </a:rPr>
              <a:t>80</a:t>
            </a:r>
          </a:p>
        </p:txBody>
      </p:sp>
      <p:cxnSp>
        <p:nvCxnSpPr>
          <p:cNvPr id="77" name="Straight Connector 76">
            <a:extLst>
              <a:ext uri="{FF2B5EF4-FFF2-40B4-BE49-F238E27FC236}">
                <a16:creationId xmlns:a16="http://schemas.microsoft.com/office/drawing/2014/main" id="{C2E83630-E6E3-4EC3-BCC5-F7AA801A519F}"/>
              </a:ext>
            </a:extLst>
          </p:cNvPr>
          <p:cNvCxnSpPr>
            <a:cxnSpLocks/>
          </p:cNvCxnSpPr>
          <p:nvPr/>
        </p:nvCxnSpPr>
        <p:spPr>
          <a:xfrm>
            <a:off x="4514461" y="2233690"/>
            <a:ext cx="0" cy="233117"/>
          </a:xfrm>
          <a:prstGeom prst="line">
            <a:avLst/>
          </a:prstGeom>
          <a:ln w="15875" cap="sq">
            <a:solidFill>
              <a:srgbClr val="4463A0"/>
            </a:solidFill>
            <a:miter lim="800000"/>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4075" y="6350607"/>
            <a:ext cx="3482938" cy="276999"/>
          </a:xfrm>
          <a:prstGeom prst="rect">
            <a:avLst/>
          </a:prstGeom>
        </p:spPr>
        <p:txBody>
          <a:bodyPr wrap="square">
            <a:spAutoFit/>
          </a:bodyPr>
          <a:lstStyle/>
          <a:p>
            <a:r>
              <a:rPr lang="en-US" sz="1200" dirty="0"/>
              <a:t>Hypothetical example. For illustrative purposes only.</a:t>
            </a:r>
          </a:p>
        </p:txBody>
      </p:sp>
    </p:spTree>
    <p:extLst>
      <p:ext uri="{BB962C8B-B14F-4D97-AF65-F5344CB8AC3E}">
        <p14:creationId xmlns:p14="http://schemas.microsoft.com/office/powerpoint/2010/main" val="327266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879"/>
            <a:ext cx="8229600" cy="506012"/>
          </a:xfrm>
          <a:prstGeom prst="rect">
            <a:avLst/>
          </a:prstGeom>
        </p:spPr>
        <p:txBody>
          <a:bodyPr/>
          <a:lstStyle/>
          <a:p>
            <a:r>
              <a:rPr lang="en-US" dirty="0"/>
              <a:t>HELP PROVIDE FOR SPOUSE AND HEIRS</a:t>
            </a:r>
          </a:p>
        </p:txBody>
      </p:sp>
      <p:sp>
        <p:nvSpPr>
          <p:cNvPr id="2" name="Slide Number Placeholder 1">
            <a:extLst>
              <a:ext uri="{FF2B5EF4-FFF2-40B4-BE49-F238E27FC236}">
                <a16:creationId xmlns:a16="http://schemas.microsoft.com/office/drawing/2014/main" id="{C7CEF761-26B5-4F52-B866-B6448D79DDCE}"/>
              </a:ext>
            </a:extLst>
          </p:cNvPr>
          <p:cNvSpPr>
            <a:spLocks noGrp="1"/>
          </p:cNvSpPr>
          <p:nvPr>
            <p:ph type="sldNum" sz="quarter" idx="12"/>
          </p:nvPr>
        </p:nvSpPr>
        <p:spPr/>
        <p:txBody>
          <a:bodyPr/>
          <a:lstStyle/>
          <a:p>
            <a:fld id="{6736B3CA-E88C-4D03-9542-16433AE54E86}" type="slidenum">
              <a:rPr lang="en-US" smtClean="0"/>
              <a:pPr/>
              <a:t>24</a:t>
            </a:fld>
            <a:endParaRPr lang="en-US"/>
          </a:p>
        </p:txBody>
      </p:sp>
      <p:grpSp>
        <p:nvGrpSpPr>
          <p:cNvPr id="3" name="Group 2"/>
          <p:cNvGrpSpPr/>
          <p:nvPr/>
        </p:nvGrpSpPr>
        <p:grpSpPr>
          <a:xfrm>
            <a:off x="685800" y="1862218"/>
            <a:ext cx="7672388" cy="4719198"/>
            <a:chOff x="685800" y="1723070"/>
            <a:chExt cx="7672388" cy="4719198"/>
          </a:xfrm>
        </p:grpSpPr>
        <p:grpSp>
          <p:nvGrpSpPr>
            <p:cNvPr id="12" name="Group 11">
              <a:extLst>
                <a:ext uri="{FF2B5EF4-FFF2-40B4-BE49-F238E27FC236}">
                  <a16:creationId xmlns:a16="http://schemas.microsoft.com/office/drawing/2014/main" id="{EFF7AC88-FE9C-4003-9F31-1B3ECE32FA78}"/>
                </a:ext>
              </a:extLst>
            </p:cNvPr>
            <p:cNvGrpSpPr/>
            <p:nvPr/>
          </p:nvGrpSpPr>
          <p:grpSpPr>
            <a:xfrm>
              <a:off x="685800" y="2348127"/>
              <a:ext cx="3672875" cy="4094141"/>
              <a:chOff x="39" y="1513191"/>
              <a:chExt cx="3774355" cy="2547360"/>
            </a:xfrm>
            <a:solidFill>
              <a:srgbClr val="E4F0FA">
                <a:alpha val="50196"/>
              </a:srgbClr>
            </a:solidFill>
          </p:grpSpPr>
          <p:sp>
            <p:nvSpPr>
              <p:cNvPr id="13" name="Rectangle 12">
                <a:extLst>
                  <a:ext uri="{FF2B5EF4-FFF2-40B4-BE49-F238E27FC236}">
                    <a16:creationId xmlns:a16="http://schemas.microsoft.com/office/drawing/2014/main" id="{CECD1E4C-F63F-4AC1-AFBF-886443E68484}"/>
                  </a:ext>
                </a:extLst>
              </p:cNvPr>
              <p:cNvSpPr/>
              <p:nvPr/>
            </p:nvSpPr>
            <p:spPr>
              <a:xfrm>
                <a:off x="39" y="1513191"/>
                <a:ext cx="3774355" cy="2547360"/>
              </a:xfrm>
              <a:prstGeom prst="rect">
                <a:avLst/>
              </a:prstGeom>
              <a:grp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D99C1CB-0C3D-478D-AE84-3E126321654D}"/>
                  </a:ext>
                </a:extLst>
              </p:cNvPr>
              <p:cNvSpPr/>
              <p:nvPr/>
            </p:nvSpPr>
            <p:spPr>
              <a:xfrm>
                <a:off x="39" y="1513191"/>
                <a:ext cx="3774355" cy="2547360"/>
              </a:xfrm>
              <a:prstGeom prst="rect">
                <a:avLst/>
              </a:prstGeom>
              <a:grp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2628" lvl="1" indent="-342900">
                  <a:lnSpc>
                    <a:spcPct val="90000"/>
                  </a:lnSpc>
                  <a:spcBef>
                    <a:spcPts val="1200"/>
                  </a:spcBef>
                  <a:buSzPct val="90000"/>
                  <a:buBlip>
                    <a:blip r:embed="rId3"/>
                  </a:buBlip>
                </a:pPr>
                <a:endParaRPr lang="en-US" sz="2400" dirty="0">
                  <a:solidFill>
                    <a:schemeClr val="tx1"/>
                  </a:solidFill>
                </a:endParaRPr>
              </a:p>
            </p:txBody>
          </p:sp>
        </p:grpSp>
        <p:grpSp>
          <p:nvGrpSpPr>
            <p:cNvPr id="15" name="Group 14">
              <a:extLst>
                <a:ext uri="{FF2B5EF4-FFF2-40B4-BE49-F238E27FC236}">
                  <a16:creationId xmlns:a16="http://schemas.microsoft.com/office/drawing/2014/main" id="{5045673C-C68C-4DD6-ACE2-EAF591E21E7E}"/>
                </a:ext>
              </a:extLst>
            </p:cNvPr>
            <p:cNvGrpSpPr/>
            <p:nvPr/>
          </p:nvGrpSpPr>
          <p:grpSpPr>
            <a:xfrm>
              <a:off x="4688334" y="2348126"/>
              <a:ext cx="3669854" cy="4090773"/>
              <a:chOff x="39" y="1513191"/>
              <a:chExt cx="3774355" cy="2547360"/>
            </a:xfrm>
            <a:solidFill>
              <a:srgbClr val="ECF5FC"/>
            </a:solidFill>
          </p:grpSpPr>
          <p:sp>
            <p:nvSpPr>
              <p:cNvPr id="16" name="Rectangle 15">
                <a:extLst>
                  <a:ext uri="{FF2B5EF4-FFF2-40B4-BE49-F238E27FC236}">
                    <a16:creationId xmlns:a16="http://schemas.microsoft.com/office/drawing/2014/main" id="{D20C9B7C-D34E-4F8E-A259-1FB49CF8D23B}"/>
                  </a:ext>
                </a:extLst>
              </p:cNvPr>
              <p:cNvSpPr/>
              <p:nvPr/>
            </p:nvSpPr>
            <p:spPr>
              <a:xfrm>
                <a:off x="39" y="1513191"/>
                <a:ext cx="3774355" cy="2547360"/>
              </a:xfrm>
              <a:prstGeom prst="rect">
                <a:avLst/>
              </a:prstGeom>
              <a:grp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F542294-2B32-4656-B364-CC0FEE86278C}"/>
                  </a:ext>
                </a:extLst>
              </p:cNvPr>
              <p:cNvSpPr/>
              <p:nvPr/>
            </p:nvSpPr>
            <p:spPr>
              <a:xfrm>
                <a:off x="39" y="1513191"/>
                <a:ext cx="3774355" cy="2547360"/>
              </a:xfrm>
              <a:prstGeom prst="rect">
                <a:avLst/>
              </a:prstGeom>
              <a:grp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628" lvl="1" indent="-342900">
                  <a:lnSpc>
                    <a:spcPct val="90000"/>
                  </a:lnSpc>
                  <a:spcBef>
                    <a:spcPts val="1200"/>
                  </a:spcBef>
                  <a:buSzPct val="90000"/>
                  <a:buBlip>
                    <a:blip r:embed="rId3"/>
                  </a:buBlip>
                </a:pPr>
                <a:endParaRPr lang="en-US" sz="2400" dirty="0">
                  <a:solidFill>
                    <a:schemeClr val="tx1"/>
                  </a:solidFill>
                </a:endParaRPr>
              </a:p>
            </p:txBody>
          </p:sp>
        </p:grpSp>
        <p:sp>
          <p:nvSpPr>
            <p:cNvPr id="18" name="TextBox 17">
              <a:extLst>
                <a:ext uri="{FF2B5EF4-FFF2-40B4-BE49-F238E27FC236}">
                  <a16:creationId xmlns:a16="http://schemas.microsoft.com/office/drawing/2014/main" id="{FF53AFDC-B2EF-45AD-84C2-640DE0510B18}"/>
                </a:ext>
              </a:extLst>
            </p:cNvPr>
            <p:cNvSpPr txBox="1"/>
            <p:nvPr/>
          </p:nvSpPr>
          <p:spPr>
            <a:xfrm>
              <a:off x="4936327" y="2775164"/>
              <a:ext cx="3193261" cy="3237809"/>
            </a:xfrm>
            <a:prstGeom prst="rect">
              <a:avLst/>
            </a:prstGeom>
            <a:noFill/>
          </p:spPr>
          <p:txBody>
            <a:bodyPr wrap="square" rtlCol="0">
              <a:spAutoFit/>
            </a:bodyPr>
            <a:lstStyle/>
            <a:p>
              <a:pPr marL="298450" lvl="1" indent="-298450" defTabSz="1289050">
                <a:lnSpc>
                  <a:spcPct val="90000"/>
                </a:lnSpc>
                <a:spcBef>
                  <a:spcPts val="1200"/>
                </a:spcBef>
                <a:buClr>
                  <a:srgbClr val="397B8A"/>
                </a:buClr>
                <a:buBlip>
                  <a:blip r:embed="rId4"/>
                </a:buBlip>
              </a:pPr>
              <a:r>
                <a:rPr lang="en-US" sz="2400" dirty="0"/>
                <a:t>Many annuity income options provide for loved ones even </a:t>
              </a:r>
              <a:br>
                <a:rPr lang="en-US" sz="2400" dirty="0"/>
              </a:br>
              <a:r>
                <a:rPr lang="en-US" sz="2400" dirty="0"/>
                <a:t>after income </a:t>
              </a:r>
              <a:br>
                <a:rPr lang="en-US" sz="2400" dirty="0"/>
              </a:br>
              <a:r>
                <a:rPr lang="en-US" sz="2400" dirty="0"/>
                <a:t>payments begin</a:t>
              </a:r>
            </a:p>
            <a:p>
              <a:pPr marL="298450" lvl="1" indent="-298450" defTabSz="1289050">
                <a:lnSpc>
                  <a:spcPct val="90000"/>
                </a:lnSpc>
                <a:spcBef>
                  <a:spcPts val="1200"/>
                </a:spcBef>
                <a:buClr>
                  <a:srgbClr val="397B8A"/>
                </a:buClr>
                <a:buBlip>
                  <a:blip r:embed="rId4"/>
                </a:buBlip>
              </a:pPr>
              <a:r>
                <a:rPr lang="en-US" sz="2400" dirty="0"/>
                <a:t>Death benefits are not available with any Life Only annuity income options.</a:t>
              </a:r>
            </a:p>
          </p:txBody>
        </p:sp>
        <p:sp>
          <p:nvSpPr>
            <p:cNvPr id="19" name="TextBox 18">
              <a:extLst>
                <a:ext uri="{FF2B5EF4-FFF2-40B4-BE49-F238E27FC236}">
                  <a16:creationId xmlns:a16="http://schemas.microsoft.com/office/drawing/2014/main" id="{5D7A1368-084E-41DC-B598-E3AD2112036C}"/>
                </a:ext>
              </a:extLst>
            </p:cNvPr>
            <p:cNvSpPr txBox="1"/>
            <p:nvPr/>
          </p:nvSpPr>
          <p:spPr>
            <a:xfrm>
              <a:off x="871538" y="2772519"/>
              <a:ext cx="3423376" cy="3570208"/>
            </a:xfrm>
            <a:prstGeom prst="rect">
              <a:avLst/>
            </a:prstGeom>
            <a:noFill/>
          </p:spPr>
          <p:txBody>
            <a:bodyPr wrap="square" rtlCol="0">
              <a:spAutoFit/>
            </a:bodyPr>
            <a:lstStyle/>
            <a:p>
              <a:pPr marL="298450" lvl="1" indent="-298450" defTabSz="1289050">
                <a:lnSpc>
                  <a:spcPct val="90000"/>
                </a:lnSpc>
                <a:spcBef>
                  <a:spcPts val="1200"/>
                </a:spcBef>
                <a:buClr>
                  <a:srgbClr val="397B8A"/>
                </a:buClr>
                <a:buBlip>
                  <a:blip r:embed="rId4"/>
                </a:buBlip>
              </a:pPr>
              <a:r>
                <a:rPr lang="en-US" sz="2400" dirty="0"/>
                <a:t>Most annuity income options (except Life Only, Joint Life Only, and Joint and Survivor Life Only options) provide a return of premium death benefit</a:t>
              </a:r>
            </a:p>
            <a:p>
              <a:pPr marL="298450" lvl="1" indent="-298450" defTabSz="1289050">
                <a:lnSpc>
                  <a:spcPct val="90000"/>
                </a:lnSpc>
                <a:spcBef>
                  <a:spcPts val="1200"/>
                </a:spcBef>
                <a:buClr>
                  <a:srgbClr val="397B8A"/>
                </a:buClr>
                <a:buBlip>
                  <a:blip r:embed="rId4"/>
                </a:buBlip>
              </a:pPr>
              <a:r>
                <a:rPr lang="en-US" sz="2400" dirty="0"/>
                <a:t>Spouses can continue the contract on Joint Life options</a:t>
              </a:r>
            </a:p>
          </p:txBody>
        </p:sp>
        <p:sp>
          <p:nvSpPr>
            <p:cNvPr id="21" name="Rectangle 20">
              <a:extLst>
                <a:ext uri="{FF2B5EF4-FFF2-40B4-BE49-F238E27FC236}">
                  <a16:creationId xmlns:a16="http://schemas.microsoft.com/office/drawing/2014/main" id="{ACDE7889-4098-4B6C-93F2-487B2D901F27}"/>
                </a:ext>
              </a:extLst>
            </p:cNvPr>
            <p:cNvSpPr/>
            <p:nvPr/>
          </p:nvSpPr>
          <p:spPr>
            <a:xfrm>
              <a:off x="1378320" y="1724764"/>
              <a:ext cx="2984157" cy="719689"/>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E6CB3DB-F410-4593-B3A6-52DFC7A2E5E2}"/>
                </a:ext>
              </a:extLst>
            </p:cNvPr>
            <p:cNvSpPr/>
            <p:nvPr/>
          </p:nvSpPr>
          <p:spPr>
            <a:xfrm>
              <a:off x="694826" y="1723070"/>
              <a:ext cx="3667652" cy="884527"/>
            </a:xfrm>
            <a:prstGeom prst="rect">
              <a:avLst/>
            </a:prstGeom>
            <a:solidFill>
              <a:srgbClr val="B0D23F"/>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pPr>
              <a:endParaRPr lang="en-US" sz="1600" dirty="0">
                <a:solidFill>
                  <a:schemeClr val="bg1"/>
                </a:solidFill>
              </a:endParaRPr>
            </a:p>
          </p:txBody>
        </p:sp>
        <p:sp>
          <p:nvSpPr>
            <p:cNvPr id="25" name="Rectangle 24">
              <a:extLst>
                <a:ext uri="{FF2B5EF4-FFF2-40B4-BE49-F238E27FC236}">
                  <a16:creationId xmlns:a16="http://schemas.microsoft.com/office/drawing/2014/main" id="{61FD33AF-56F3-446C-8240-51B2F4A45C56}"/>
                </a:ext>
              </a:extLst>
            </p:cNvPr>
            <p:cNvSpPr/>
            <p:nvPr/>
          </p:nvSpPr>
          <p:spPr>
            <a:xfrm>
              <a:off x="4693158" y="1724764"/>
              <a:ext cx="3664635" cy="883800"/>
            </a:xfrm>
            <a:prstGeom prst="rect">
              <a:avLst/>
            </a:prstGeom>
            <a:solidFill>
              <a:srgbClr val="21ADE4"/>
            </a:solidFill>
            <a:ln w="158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Bef>
                  <a:spcPts val="200"/>
                </a:spcBef>
              </a:pPr>
              <a:endParaRPr lang="en-US" sz="1600" dirty="0">
                <a:solidFill>
                  <a:schemeClr val="bg1"/>
                </a:solidFill>
              </a:endParaRPr>
            </a:p>
          </p:txBody>
        </p:sp>
        <p:sp>
          <p:nvSpPr>
            <p:cNvPr id="7" name="TextBox 6">
              <a:extLst>
                <a:ext uri="{FF2B5EF4-FFF2-40B4-BE49-F238E27FC236}">
                  <a16:creationId xmlns:a16="http://schemas.microsoft.com/office/drawing/2014/main" id="{41E4B724-CCAA-44A1-BCFA-167F083AFE42}"/>
                </a:ext>
              </a:extLst>
            </p:cNvPr>
            <p:cNvSpPr txBox="1"/>
            <p:nvPr/>
          </p:nvSpPr>
          <p:spPr>
            <a:xfrm>
              <a:off x="4672012" y="1876740"/>
              <a:ext cx="3671887" cy="856645"/>
            </a:xfrm>
            <a:prstGeom prst="rect">
              <a:avLst/>
            </a:prstGeom>
            <a:noFill/>
          </p:spPr>
          <p:txBody>
            <a:bodyPr wrap="square" rtlCol="0" anchor="ctr">
              <a:spAutoFit/>
            </a:bodyPr>
            <a:lstStyle/>
            <a:p>
              <a:pPr algn="ctr">
                <a:lnSpc>
                  <a:spcPts val="1800"/>
                </a:lnSpc>
                <a:spcBef>
                  <a:spcPts val="200"/>
                </a:spcBef>
              </a:pPr>
              <a:r>
                <a:rPr lang="en-US" sz="2800" b="1" dirty="0">
                  <a:solidFill>
                    <a:schemeClr val="bg1"/>
                  </a:solidFill>
                </a:rPr>
                <a:t>After</a:t>
              </a:r>
            </a:p>
            <a:p>
              <a:pPr algn="ctr">
                <a:lnSpc>
                  <a:spcPts val="1800"/>
                </a:lnSpc>
                <a:spcBef>
                  <a:spcPts val="200"/>
                </a:spcBef>
              </a:pPr>
              <a:r>
                <a:rPr lang="en-US" dirty="0">
                  <a:solidFill>
                    <a:schemeClr val="bg1"/>
                  </a:solidFill>
                </a:rPr>
                <a:t>Annuity Income Payments Begin</a:t>
              </a:r>
            </a:p>
            <a:p>
              <a:endParaRPr lang="en-US" dirty="0"/>
            </a:p>
          </p:txBody>
        </p:sp>
        <p:sp>
          <p:nvSpPr>
            <p:cNvPr id="26" name="Rectangle 25">
              <a:extLst>
                <a:ext uri="{FF2B5EF4-FFF2-40B4-BE49-F238E27FC236}">
                  <a16:creationId xmlns:a16="http://schemas.microsoft.com/office/drawing/2014/main" id="{E46B4125-49C4-4B5C-BB6D-7057A8A10424}"/>
                </a:ext>
              </a:extLst>
            </p:cNvPr>
            <p:cNvSpPr/>
            <p:nvPr/>
          </p:nvSpPr>
          <p:spPr>
            <a:xfrm>
              <a:off x="700088" y="1754625"/>
              <a:ext cx="3643311" cy="754053"/>
            </a:xfrm>
            <a:prstGeom prst="rect">
              <a:avLst/>
            </a:prstGeom>
          </p:spPr>
          <p:txBody>
            <a:bodyPr wrap="square">
              <a:spAutoFit/>
            </a:bodyPr>
            <a:lstStyle/>
            <a:p>
              <a:pPr algn="ctr">
                <a:spcBef>
                  <a:spcPts val="200"/>
                </a:spcBef>
              </a:pPr>
              <a:r>
                <a:rPr lang="en-US" sz="2800" b="1" dirty="0">
                  <a:solidFill>
                    <a:schemeClr val="bg1"/>
                  </a:solidFill>
                </a:rPr>
                <a:t>Before</a:t>
              </a:r>
            </a:p>
            <a:p>
              <a:pPr algn="ctr">
                <a:lnSpc>
                  <a:spcPts val="1800"/>
                </a:lnSpc>
              </a:pPr>
              <a:r>
                <a:rPr lang="en-US" dirty="0">
                  <a:solidFill>
                    <a:schemeClr val="bg1"/>
                  </a:solidFill>
                </a:rPr>
                <a:t>Annuity Income Payments Begin</a:t>
              </a:r>
            </a:p>
          </p:txBody>
        </p:sp>
      </p:grpSp>
      <p:sp>
        <p:nvSpPr>
          <p:cNvPr id="20" name="Content Placeholder 10"/>
          <p:cNvSpPr>
            <a:spLocks noGrp="1"/>
          </p:cNvSpPr>
          <p:nvPr>
            <p:ph idx="1"/>
          </p:nvPr>
        </p:nvSpPr>
        <p:spPr>
          <a:xfrm>
            <a:off x="533400" y="975443"/>
            <a:ext cx="8153399" cy="854695"/>
          </a:xfrm>
          <a:prstGeom prst="rect">
            <a:avLst/>
          </a:prstGeom>
        </p:spPr>
        <p:txBody>
          <a:bodyPr/>
          <a:lstStyle/>
          <a:p>
            <a:pPr marL="118872" indent="0">
              <a:buNone/>
            </a:pPr>
            <a:r>
              <a:rPr lang="en-US" sz="2400" dirty="0"/>
              <a:t>You can pass on your financial legacy to your beneficiaries if death occurs before or after annuity income payments begin</a:t>
            </a:r>
            <a:endParaRPr lang="en-US" sz="2400" baseline="500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38298"/>
            <a:ext cx="8229600" cy="564378"/>
          </a:xfrm>
          <a:prstGeom prst="rect">
            <a:avLst/>
          </a:prstGeom>
        </p:spPr>
        <p:txBody>
          <a:bodyPr/>
          <a:lstStyle/>
          <a:p>
            <a:r>
              <a:rPr lang="en-US" dirty="0"/>
              <a:t>PACIFIC SECURE INCOME</a:t>
            </a:r>
          </a:p>
        </p:txBody>
      </p:sp>
      <p:sp>
        <p:nvSpPr>
          <p:cNvPr id="3" name="Slide Number Placeholder 2">
            <a:extLst>
              <a:ext uri="{FF2B5EF4-FFF2-40B4-BE49-F238E27FC236}">
                <a16:creationId xmlns:a16="http://schemas.microsoft.com/office/drawing/2014/main" id="{25787F87-5B31-4325-8A09-9CDC68B6435E}"/>
              </a:ext>
            </a:extLst>
          </p:cNvPr>
          <p:cNvSpPr>
            <a:spLocks noGrp="1"/>
          </p:cNvSpPr>
          <p:nvPr>
            <p:ph type="sldNum" sz="quarter" idx="12"/>
          </p:nvPr>
        </p:nvSpPr>
        <p:spPr/>
        <p:txBody>
          <a:bodyPr/>
          <a:lstStyle/>
          <a:p>
            <a:fld id="{6736B3CA-E88C-4D03-9542-16433AE54E86}" type="slidenum">
              <a:rPr lang="en-US" smtClean="0"/>
              <a:pPr/>
              <a:t>25</a:t>
            </a:fld>
            <a:endParaRPr lang="en-US"/>
          </a:p>
        </p:txBody>
      </p:sp>
      <p:sp>
        <p:nvSpPr>
          <p:cNvPr id="16" name="TextBox 15">
            <a:extLst>
              <a:ext uri="{FF2B5EF4-FFF2-40B4-BE49-F238E27FC236}">
                <a16:creationId xmlns:a16="http://schemas.microsoft.com/office/drawing/2014/main" id="{BE773640-5D4C-4ECE-AC65-8BF21AB06DF5}"/>
              </a:ext>
            </a:extLst>
          </p:cNvPr>
          <p:cNvSpPr txBox="1"/>
          <p:nvPr/>
        </p:nvSpPr>
        <p:spPr>
          <a:xfrm>
            <a:off x="609600" y="1315507"/>
            <a:ext cx="5266267" cy="4067780"/>
          </a:xfrm>
          <a:prstGeom prst="rect">
            <a:avLst/>
          </a:prstGeom>
          <a:noFill/>
        </p:spPr>
        <p:txBody>
          <a:bodyPr wrap="square" rtlCol="0">
            <a:spAutoFit/>
          </a:bodyPr>
          <a:lstStyle/>
          <a:p>
            <a:pPr marL="285750" indent="-285750">
              <a:lnSpc>
                <a:spcPts val="3000"/>
              </a:lnSpc>
              <a:spcBef>
                <a:spcPts val="1000"/>
              </a:spcBef>
              <a:buBlip>
                <a:blip r:embed="rId3"/>
              </a:buBlip>
            </a:pPr>
            <a:r>
              <a:rPr lang="en-US" sz="2600" dirty="0">
                <a:latin typeface="+mj-lt"/>
              </a:rPr>
              <a:t>Offers predictable income payments</a:t>
            </a:r>
          </a:p>
          <a:p>
            <a:pPr marL="285750" indent="-285750">
              <a:lnSpc>
                <a:spcPts val="3000"/>
              </a:lnSpc>
              <a:spcBef>
                <a:spcPts val="1000"/>
              </a:spcBef>
              <a:buBlip>
                <a:blip r:embed="rId3"/>
              </a:buBlip>
            </a:pPr>
            <a:r>
              <a:rPr lang="en-US" sz="2600" dirty="0">
                <a:latin typeface="+mj-lt"/>
              </a:rPr>
              <a:t>Helps create the future income </a:t>
            </a:r>
            <a:br>
              <a:rPr lang="en-US" sz="2600" dirty="0">
                <a:latin typeface="+mj-lt"/>
              </a:rPr>
            </a:br>
            <a:r>
              <a:rPr lang="en-US" sz="2600" dirty="0">
                <a:latin typeface="+mj-lt"/>
              </a:rPr>
              <a:t>you need with choice of annuity </a:t>
            </a:r>
            <a:br>
              <a:rPr lang="en-US" sz="2600" dirty="0">
                <a:latin typeface="+mj-lt"/>
              </a:rPr>
            </a:br>
            <a:r>
              <a:rPr lang="en-US" sz="2600" dirty="0">
                <a:latin typeface="+mj-lt"/>
              </a:rPr>
              <a:t>income options</a:t>
            </a:r>
          </a:p>
          <a:p>
            <a:pPr marL="285750" indent="-285750">
              <a:lnSpc>
                <a:spcPts val="3000"/>
              </a:lnSpc>
              <a:spcBef>
                <a:spcPts val="1000"/>
              </a:spcBef>
              <a:buBlip>
                <a:blip r:embed="rId3"/>
              </a:buBlip>
            </a:pPr>
            <a:r>
              <a:rPr lang="en-US" sz="2600" dirty="0">
                <a:latin typeface="+mj-lt"/>
              </a:rPr>
              <a:t>Provides larger income payments the longer you defer taking income</a:t>
            </a:r>
          </a:p>
          <a:p>
            <a:pPr marL="285750" indent="-285750">
              <a:lnSpc>
                <a:spcPts val="3000"/>
              </a:lnSpc>
              <a:spcBef>
                <a:spcPts val="1000"/>
              </a:spcBef>
              <a:buBlip>
                <a:blip r:embed="rId3"/>
              </a:buBlip>
            </a:pPr>
            <a:r>
              <a:rPr lang="en-US" sz="2600" dirty="0">
                <a:latin typeface="+mj-lt"/>
              </a:rPr>
              <a:t>Has flexibility so you can tailor income to your unique needs</a:t>
            </a:r>
          </a:p>
          <a:p>
            <a:pPr marL="285750" indent="-285750">
              <a:lnSpc>
                <a:spcPts val="3000"/>
              </a:lnSpc>
              <a:spcBef>
                <a:spcPts val="1000"/>
              </a:spcBef>
              <a:buFont typeface="Arial" panose="020B0604020202020204" pitchFamily="34" charset="0"/>
              <a:buChar char="•"/>
            </a:pPr>
            <a:endParaRPr lang="en-US" dirty="0">
              <a:latin typeface="+mj-lt"/>
            </a:endParaRPr>
          </a:p>
        </p:txBody>
      </p:sp>
      <p:pic>
        <p:nvPicPr>
          <p:cNvPr id="2" name="Picture 1">
            <a:extLst>
              <a:ext uri="{FF2B5EF4-FFF2-40B4-BE49-F238E27FC236}">
                <a16:creationId xmlns:a16="http://schemas.microsoft.com/office/drawing/2014/main" id="{F78A92D4-B294-4DD5-9AB7-E014FE5851E5}"/>
              </a:ext>
            </a:extLst>
          </p:cNvPr>
          <p:cNvPicPr>
            <a:picLocks noChangeAspect="1"/>
          </p:cNvPicPr>
          <p:nvPr/>
        </p:nvPicPr>
        <p:blipFill>
          <a:blip r:embed="rId4"/>
          <a:stretch>
            <a:fillRect/>
          </a:stretch>
        </p:blipFill>
        <p:spPr>
          <a:xfrm>
            <a:off x="6253822" y="1380353"/>
            <a:ext cx="2432978" cy="3145707"/>
          </a:xfrm>
          <a:prstGeom prst="rect">
            <a:avLst/>
          </a:prstGeom>
          <a:ln w="12700">
            <a:solidFill>
              <a:schemeClr val="accent3"/>
            </a:solid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1261027"/>
            <a:ext cx="8153399" cy="4755698"/>
          </a:xfrm>
          <a:prstGeom prst="rect">
            <a:avLst/>
          </a:prstGeom>
        </p:spPr>
        <p:txBody>
          <a:bodyPr/>
          <a:lstStyle/>
          <a:p>
            <a:pPr lvl="0"/>
            <a:r>
              <a:rPr lang="en-US" dirty="0"/>
              <a:t>Minimum initial purchase payment</a:t>
            </a:r>
          </a:p>
          <a:p>
            <a:pPr lvl="1"/>
            <a:r>
              <a:rPr lang="en-US" sz="2800" dirty="0"/>
              <a:t>$15,000 (nonqualified and qualified)</a:t>
            </a:r>
          </a:p>
          <a:p>
            <a:r>
              <a:rPr lang="en-US" dirty="0"/>
              <a:t>Minimum subsequent purchase payment</a:t>
            </a:r>
          </a:p>
          <a:p>
            <a:pPr lvl="1"/>
            <a:r>
              <a:rPr lang="en-US" sz="2800" dirty="0"/>
              <a:t>$500</a:t>
            </a:r>
          </a:p>
          <a:p>
            <a:pPr lvl="0"/>
            <a:r>
              <a:rPr lang="en-US" dirty="0"/>
              <a:t>Maximum issue age </a:t>
            </a:r>
          </a:p>
          <a:p>
            <a:pPr lvl="1"/>
            <a:r>
              <a:rPr lang="en-US" sz="2800" dirty="0"/>
              <a:t>Nonqualified and Roth IRA: 85</a:t>
            </a:r>
          </a:p>
          <a:p>
            <a:pPr lvl="1"/>
            <a:r>
              <a:rPr lang="en-US" sz="2800" dirty="0"/>
              <a:t>QLAC: 82</a:t>
            </a:r>
          </a:p>
          <a:p>
            <a:pPr lvl="1"/>
            <a:r>
              <a:rPr lang="en-US" sz="2800" dirty="0"/>
              <a:t>Traditional IRA: 70</a:t>
            </a:r>
          </a:p>
        </p:txBody>
      </p:sp>
      <p:sp>
        <p:nvSpPr>
          <p:cNvPr id="22531" name="Title 1"/>
          <p:cNvSpPr>
            <a:spLocks noGrp="1"/>
          </p:cNvSpPr>
          <p:nvPr>
            <p:ph type="title"/>
          </p:nvPr>
        </p:nvSpPr>
        <p:spPr>
          <a:xfrm>
            <a:off x="457200" y="438298"/>
            <a:ext cx="8229600" cy="564378"/>
          </a:xfrm>
          <a:prstGeom prst="rect">
            <a:avLst/>
          </a:prstGeom>
        </p:spPr>
        <p:txBody>
          <a:bodyPr/>
          <a:lstStyle/>
          <a:p>
            <a:r>
              <a:rPr lang="en-US" dirty="0"/>
              <a:t>GETTING STARTED</a:t>
            </a:r>
          </a:p>
        </p:txBody>
      </p:sp>
      <p:sp>
        <p:nvSpPr>
          <p:cNvPr id="2" name="Slide Number Placeholder 1">
            <a:extLst>
              <a:ext uri="{FF2B5EF4-FFF2-40B4-BE49-F238E27FC236}">
                <a16:creationId xmlns:a16="http://schemas.microsoft.com/office/drawing/2014/main" id="{C218CE5E-B2B3-4CDD-92C9-EE99CDA2087E}"/>
              </a:ext>
            </a:extLst>
          </p:cNvPr>
          <p:cNvSpPr>
            <a:spLocks noGrp="1"/>
          </p:cNvSpPr>
          <p:nvPr>
            <p:ph type="sldNum" sz="quarter" idx="12"/>
          </p:nvPr>
        </p:nvSpPr>
        <p:spPr/>
        <p:txBody>
          <a:bodyPr/>
          <a:lstStyle/>
          <a:p>
            <a:fld id="{6736B3CA-E88C-4D03-9542-16433AE54E86}"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838" y="712852"/>
            <a:ext cx="7993062" cy="5262979"/>
          </a:xfrm>
          <a:prstGeom prst="rect">
            <a:avLst/>
          </a:prstGeom>
        </p:spPr>
        <p:txBody>
          <a:bodyPr wrap="square">
            <a:spAutoFit/>
          </a:bodyPr>
          <a:lstStyle/>
          <a:p>
            <a:pPr>
              <a:lnSpc>
                <a:spcPct val="90000"/>
              </a:lnSpc>
              <a:spcBef>
                <a:spcPts val="600"/>
              </a:spcBef>
            </a:pPr>
            <a:r>
              <a:rPr lang="en-US" sz="1500" dirty="0"/>
              <a:t>Pacific Secure Income is not available in California, Illinois, North Carolina, Oregon, Pennsylvania, and Texas.</a:t>
            </a:r>
          </a:p>
          <a:p>
            <a:pPr>
              <a:lnSpc>
                <a:spcPct val="90000"/>
              </a:lnSpc>
              <a:spcBef>
                <a:spcPts val="600"/>
              </a:spcBef>
            </a:pPr>
            <a:r>
              <a:rPr lang="en-US" sz="1500" dirty="0"/>
              <a:t>Pacific Life, its affiliates, their distributors, and respective representatives do not provide tax, accounting, or legal advice. Any taxpayer should seek advice based on the taxpayer’s particular circumstances from an independent tax advisor or attorney.</a:t>
            </a:r>
          </a:p>
          <a:p>
            <a:pPr>
              <a:lnSpc>
                <a:spcPct val="90000"/>
              </a:lnSpc>
              <a:spcBef>
                <a:spcPts val="600"/>
              </a:spcBef>
            </a:pPr>
            <a:r>
              <a:rPr lang="en-US" sz="1500" i="1" dirty="0"/>
              <a:t>Pacific Life is a product provider. It is not a fiduciary and therefore does not give advice or make recommendations regarding insurance or investment products. </a:t>
            </a:r>
            <a:endParaRPr lang="en-US" sz="1500" dirty="0"/>
          </a:p>
          <a:p>
            <a:pPr>
              <a:lnSpc>
                <a:spcPct val="90000"/>
              </a:lnSpc>
              <a:spcBef>
                <a:spcPts val="600"/>
              </a:spcBef>
            </a:pPr>
            <a:r>
              <a:rPr lang="en-US" sz="1500" dirty="0"/>
              <a:t>Qualified contracts, including traditional IRAs, Roth IRAs, and QLACs, are eligible for favorable tax treatment under the Internal Revenue Code (IRC). Certain payout options and features may not comply with various requirements for qualified contracts, which include required minimum distributions. Therefore, certain product features, including the ability to change the annuity payment start date, accelerate payments, and to exercise withdrawal features or payout options, may not be available or may have additional restrictions. </a:t>
            </a:r>
          </a:p>
          <a:p>
            <a:pPr>
              <a:lnSpc>
                <a:spcPct val="90000"/>
              </a:lnSpc>
              <a:spcBef>
                <a:spcPts val="600"/>
              </a:spcBef>
            </a:pPr>
            <a:r>
              <a:rPr lang="en-US" sz="1500" dirty="0"/>
              <a:t>Income from annuity payments received from Pacific Secure Income cannot be aggregated or combined with income from other IRA contracts/assets for purposes of satisfying the required minimum distributions. </a:t>
            </a:r>
          </a:p>
          <a:p>
            <a:pPr>
              <a:lnSpc>
                <a:spcPct val="90000"/>
              </a:lnSpc>
              <a:spcBef>
                <a:spcPts val="600"/>
              </a:spcBef>
            </a:pPr>
            <a:r>
              <a:rPr lang="en-US" sz="1500" dirty="0"/>
              <a:t>For Roth IRAs, upon the Roth IRA owner’s death, distributions to the designated beneficiaries may be subject to the required minimum distribution rules. If the designated beneficiary is not the spouse, the beneficiary may be required to take a lump sum payment of the present value of the guaranteed payments if a death benefit becomes available. The five-year waiting period for qualified Roth distributions still applies to payments made after the death of the Roth IRA's owner.  Any required minimum distribution taken by the beneficiary within this five-year waiting period may be taxable.</a:t>
            </a:r>
          </a:p>
          <a:p>
            <a:endParaRPr lang="en-US" sz="1400" dirty="0"/>
          </a:p>
        </p:txBody>
      </p:sp>
      <p:sp>
        <p:nvSpPr>
          <p:cNvPr id="2" name="Slide Number Placeholder 1">
            <a:extLst>
              <a:ext uri="{FF2B5EF4-FFF2-40B4-BE49-F238E27FC236}">
                <a16:creationId xmlns:a16="http://schemas.microsoft.com/office/drawing/2014/main" id="{48A13662-B3E0-4E90-BCA2-5B647E068875}"/>
              </a:ext>
            </a:extLst>
          </p:cNvPr>
          <p:cNvSpPr>
            <a:spLocks noGrp="1"/>
          </p:cNvSpPr>
          <p:nvPr>
            <p:ph type="sldNum" sz="quarter" idx="12"/>
          </p:nvPr>
        </p:nvSpPr>
        <p:spPr/>
        <p:txBody>
          <a:bodyPr/>
          <a:lstStyle/>
          <a:p>
            <a:fld id="{6736B3CA-E88C-4D03-9542-16433AE54E86}"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82018A-A063-45C6-AE0C-F6FC72B13080}"/>
              </a:ext>
            </a:extLst>
          </p:cNvPr>
          <p:cNvSpPr>
            <a:spLocks noGrp="1"/>
          </p:cNvSpPr>
          <p:nvPr>
            <p:ph type="sldNum" sz="quarter" idx="12"/>
          </p:nvPr>
        </p:nvSpPr>
        <p:spPr/>
        <p:txBody>
          <a:bodyPr/>
          <a:lstStyle/>
          <a:p>
            <a:fld id="{6736B3CA-E88C-4D03-9542-16433AE54E86}" type="slidenum">
              <a:rPr lang="en-US" smtClean="0"/>
              <a:pPr/>
              <a:t>28</a:t>
            </a:fld>
            <a:endParaRPr lang="en-US"/>
          </a:p>
        </p:txBody>
      </p:sp>
      <p:sp>
        <p:nvSpPr>
          <p:cNvPr id="4" name="Content Placeholder 4">
            <a:extLst>
              <a:ext uri="{FF2B5EF4-FFF2-40B4-BE49-F238E27FC236}">
                <a16:creationId xmlns:a16="http://schemas.microsoft.com/office/drawing/2014/main" id="{3DD73C0B-BADA-450C-BBA9-9BC87515E3B7}"/>
              </a:ext>
            </a:extLst>
          </p:cNvPr>
          <p:cNvSpPr>
            <a:spLocks noGrp="1"/>
          </p:cNvSpPr>
          <p:nvPr>
            <p:ph idx="4294967295"/>
          </p:nvPr>
        </p:nvSpPr>
        <p:spPr>
          <a:xfrm>
            <a:off x="607240" y="431800"/>
            <a:ext cx="7958095" cy="4445000"/>
          </a:xfrm>
        </p:spPr>
        <p:txBody>
          <a:bodyPr>
            <a:noAutofit/>
          </a:bodyPr>
          <a:lstStyle/>
          <a:p>
            <a:pPr marL="0" indent="0">
              <a:spcBef>
                <a:spcPts val="600"/>
              </a:spcBef>
              <a:buSzPct val="85000"/>
              <a:buNone/>
            </a:pPr>
            <a:r>
              <a:rPr lang="en-US" sz="1500" dirty="0">
                <a:latin typeface="+mn-lt"/>
              </a:rPr>
              <a:t>Contracts may be subject to an additional 10% federal tax for annuity payments, withdrawals, and other distributions prior to age 59½. For nonqualified contracts, an additional 3.8% federal tax may apply on net investment income.</a:t>
            </a:r>
          </a:p>
          <a:p>
            <a:pPr marL="0" indent="0">
              <a:spcBef>
                <a:spcPts val="600"/>
              </a:spcBef>
              <a:buSzPct val="85000"/>
              <a:buNone/>
            </a:pPr>
            <a:r>
              <a:rPr lang="en-US" sz="1500" dirty="0">
                <a:latin typeface="+mn-lt"/>
              </a:rPr>
              <a:t>Pacific Secure Income can be used as a QLAC subject to state and firm availability. In order for the contract to be eligible as a QLAC, certain requirements under Treasury regulations must be met, including limits on the total amount of purchase payments that can be made to the contract. Compliance with the QLAC purchase payments limit is the owner's responsibility, and failure to adhere may result in the contract no longer being considered a QLAC, and would subject the value of the QLAC to required minimum distribution requirements that may not be accessible through the contract. In addition, there are restrictions on annuity payout options that can be elected under a QLAC contract, and the commutation, payment acceleration, and inflation protection features are not available. Changes to marital status may require a change to the annuity payout option and/or payments in order to maintain the QLAC status.</a:t>
            </a:r>
          </a:p>
          <a:p>
            <a:pPr marL="0" indent="0">
              <a:spcBef>
                <a:spcPts val="600"/>
              </a:spcBef>
              <a:buSzPct val="85000"/>
              <a:buNone/>
            </a:pPr>
            <a:r>
              <a:rPr lang="en-US" sz="1500" dirty="0">
                <a:latin typeface="+mn-lt"/>
              </a:rPr>
              <a:t>Pacific Life refers to Pacific Life Insurance Company and its affiliates, including Pacific Life &amp; Annuity Company. Insurance products are issued by Pacific Life Insurance Company in all states except New York and in New York by Pacific Life &amp; Annuity Company. Product availability and features may vary by state. Each insurance company is solely responsible for the financial obligations accruing under the products it issues. </a:t>
            </a:r>
          </a:p>
          <a:p>
            <a:pPr marL="0" indent="0">
              <a:spcBef>
                <a:spcPts val="600"/>
              </a:spcBef>
              <a:buSzPct val="85000"/>
              <a:buNone/>
            </a:pPr>
            <a:r>
              <a:rPr lang="en-US" sz="1500" dirty="0">
                <a:latin typeface="+mn-lt"/>
              </a:rPr>
              <a:t>Fixed annuities issued by Pacific Life (Newport Beach, CA) are available through licensed, independent third parties.</a:t>
            </a:r>
          </a:p>
          <a:p>
            <a:pPr marL="0" indent="0">
              <a:spcBef>
                <a:spcPts val="600"/>
              </a:spcBef>
              <a:buSzPct val="85000"/>
              <a:buNone/>
            </a:pPr>
            <a:endParaRPr lang="en-US" sz="1500" dirty="0">
              <a:latin typeface="+mn-lt"/>
            </a:endParaRPr>
          </a:p>
          <a:p>
            <a:pPr marL="0" indent="0">
              <a:spcBef>
                <a:spcPts val="600"/>
              </a:spcBef>
              <a:buSzPct val="85000"/>
              <a:buNone/>
            </a:pPr>
            <a:endParaRPr lang="en-US" sz="1500" dirty="0">
              <a:latin typeface="+mn-lt"/>
            </a:endParaRPr>
          </a:p>
        </p:txBody>
      </p:sp>
      <p:sp>
        <p:nvSpPr>
          <p:cNvPr id="11" name="Rectangle 10"/>
          <p:cNvSpPr/>
          <p:nvPr/>
        </p:nvSpPr>
        <p:spPr>
          <a:xfrm>
            <a:off x="533400" y="4916834"/>
            <a:ext cx="8094663" cy="751424"/>
          </a:xfrm>
          <a:prstGeom prst="rect">
            <a:avLst/>
          </a:prstGeom>
        </p:spPr>
        <p:txBody>
          <a:bodyPr wrap="square">
            <a:spAutoFit/>
          </a:bodyPr>
          <a:lstStyle/>
          <a:p>
            <a:pPr algn="r">
              <a:lnSpc>
                <a:spcPct val="50000"/>
              </a:lnSpc>
              <a:spcBef>
                <a:spcPts val="600"/>
              </a:spcBef>
            </a:pPr>
            <a:r>
              <a:rPr lang="en-US" sz="1300" dirty="0"/>
              <a:t>Contract Form Series: 30-1294, ICC14:30-1308, 30-1305NJ</a:t>
            </a:r>
          </a:p>
          <a:p>
            <a:pPr algn="r">
              <a:lnSpc>
                <a:spcPct val="50000"/>
              </a:lnSpc>
              <a:spcBef>
                <a:spcPts val="600"/>
              </a:spcBef>
            </a:pPr>
            <a:r>
              <a:rPr lang="en-US" sz="1300" dirty="0"/>
              <a:t>Rider Series: 20-1300, 20-1299, ICC14:20-1309</a:t>
            </a:r>
          </a:p>
          <a:p>
            <a:pPr algn="r">
              <a:lnSpc>
                <a:spcPct val="50000"/>
              </a:lnSpc>
              <a:spcBef>
                <a:spcPts val="600"/>
              </a:spcBef>
            </a:pPr>
            <a:r>
              <a:rPr lang="en-US" sz="1300" dirty="0"/>
              <a:t>Endorsement: ICC15:15-1400</a:t>
            </a:r>
          </a:p>
          <a:p>
            <a:pPr algn="r">
              <a:lnSpc>
                <a:spcPct val="50000"/>
              </a:lnSpc>
              <a:spcBef>
                <a:spcPts val="600"/>
              </a:spcBef>
            </a:pPr>
            <a:r>
              <a:rPr lang="en-US" sz="1400" i="1" dirty="0"/>
              <a:t>State variations to contract form series, rider series, and endorsements may apply.</a:t>
            </a:r>
            <a:endParaRPr lang="en-US" sz="1300" i="1" dirty="0"/>
          </a:p>
        </p:txBody>
      </p:sp>
      <p:sp>
        <p:nvSpPr>
          <p:cNvPr id="12" name="Rectangle 11"/>
          <p:cNvSpPr>
            <a:spLocks noChangeArrowheads="1"/>
          </p:cNvSpPr>
          <p:nvPr/>
        </p:nvSpPr>
        <p:spPr bwMode="auto">
          <a:xfrm>
            <a:off x="986671" y="5766115"/>
            <a:ext cx="2879725" cy="677108"/>
          </a:xfrm>
          <a:prstGeom prst="rect">
            <a:avLst/>
          </a:prstGeom>
          <a:noFill/>
          <a:ln w="9525">
            <a:noFill/>
            <a:miter lim="800000"/>
            <a:headEnd/>
            <a:tailEnd/>
          </a:ln>
        </p:spPr>
        <p:txBody>
          <a:bodyPr wrap="square">
            <a:spAutoFit/>
          </a:bodyPr>
          <a:lstStyle/>
          <a:p>
            <a:pPr algn="ctr">
              <a:buClr>
                <a:srgbClr val="FF9900"/>
              </a:buClr>
              <a:buSzPct val="75000"/>
              <a:buFont typeface="Wingdings" pitchFamily="2" charset="2"/>
              <a:buNone/>
            </a:pPr>
            <a:r>
              <a:rPr lang="en-US" sz="1400" b="1" dirty="0">
                <a:latin typeface="Calibri" pitchFamily="34" charset="0"/>
              </a:rPr>
              <a:t>Pacific Life Insurance Company</a:t>
            </a:r>
          </a:p>
          <a:p>
            <a:pPr algn="ctr">
              <a:buClr>
                <a:srgbClr val="FF9900"/>
              </a:buClr>
              <a:buSzPct val="75000"/>
              <a:buFont typeface="Wingdings" pitchFamily="2" charset="2"/>
              <a:buNone/>
            </a:pPr>
            <a:r>
              <a:rPr lang="en-US" sz="1200" dirty="0">
                <a:latin typeface="Calibri" pitchFamily="34" charset="0"/>
              </a:rPr>
              <a:t>P.O. Box 2378, Omaha, NE 68103-2378</a:t>
            </a:r>
          </a:p>
          <a:p>
            <a:pPr algn="ctr">
              <a:buClr>
                <a:srgbClr val="FF9900"/>
              </a:buClr>
              <a:buSzPct val="75000"/>
              <a:buFont typeface="Wingdings" pitchFamily="2" charset="2"/>
              <a:buNone/>
            </a:pPr>
            <a:r>
              <a:rPr lang="en-US" sz="1200" dirty="0">
                <a:latin typeface="Calibri" pitchFamily="34" charset="0"/>
              </a:rPr>
              <a:t>(800) 722-4448</a:t>
            </a:r>
          </a:p>
        </p:txBody>
      </p:sp>
      <p:sp>
        <p:nvSpPr>
          <p:cNvPr id="13" name="Rectangle 31"/>
          <p:cNvSpPr>
            <a:spLocks noChangeArrowheads="1"/>
          </p:cNvSpPr>
          <p:nvPr/>
        </p:nvSpPr>
        <p:spPr bwMode="auto">
          <a:xfrm>
            <a:off x="4410786" y="5766115"/>
            <a:ext cx="3628313" cy="618631"/>
          </a:xfrm>
          <a:prstGeom prst="rect">
            <a:avLst/>
          </a:prstGeom>
          <a:noFill/>
          <a:ln w="9525">
            <a:noFill/>
            <a:miter lim="800000"/>
            <a:headEnd/>
            <a:tailEnd/>
          </a:ln>
        </p:spPr>
        <p:txBody>
          <a:bodyPr wrap="square">
            <a:spAutoFit/>
          </a:bodyPr>
          <a:lstStyle/>
          <a:p>
            <a:pPr algn="ctr">
              <a:lnSpc>
                <a:spcPct val="90000"/>
              </a:lnSpc>
            </a:pPr>
            <a:r>
              <a:rPr lang="en-US" sz="1400" b="1" dirty="0">
                <a:latin typeface="Calibri" pitchFamily="34" charset="0"/>
              </a:rPr>
              <a:t>In New York, Pacific Life &amp; Annuity Company</a:t>
            </a:r>
          </a:p>
          <a:p>
            <a:pPr algn="ctr">
              <a:lnSpc>
                <a:spcPct val="90000"/>
              </a:lnSpc>
            </a:pPr>
            <a:r>
              <a:rPr lang="en-US" sz="1200" dirty="0">
                <a:latin typeface="Calibri" pitchFamily="34" charset="0"/>
              </a:rPr>
              <a:t>P.O. Box 2829, Omaha, NE 68103-2829</a:t>
            </a:r>
          </a:p>
          <a:p>
            <a:pPr algn="ctr">
              <a:lnSpc>
                <a:spcPct val="90000"/>
              </a:lnSpc>
            </a:pPr>
            <a:r>
              <a:rPr lang="en-US" sz="1200" dirty="0">
                <a:latin typeface="Calibri" pitchFamily="34" charset="0"/>
              </a:rPr>
              <a:t>(800) 748-6907</a:t>
            </a:r>
          </a:p>
        </p:txBody>
      </p:sp>
      <p:sp>
        <p:nvSpPr>
          <p:cNvPr id="14" name="Rectangle 13"/>
          <p:cNvSpPr>
            <a:spLocks noChangeArrowheads="1"/>
          </p:cNvSpPr>
          <p:nvPr/>
        </p:nvSpPr>
        <p:spPr bwMode="auto">
          <a:xfrm>
            <a:off x="2858333" y="6340503"/>
            <a:ext cx="2879725" cy="276999"/>
          </a:xfrm>
          <a:prstGeom prst="rect">
            <a:avLst/>
          </a:prstGeom>
          <a:noFill/>
          <a:ln w="9525">
            <a:noFill/>
            <a:miter lim="800000"/>
            <a:headEnd/>
            <a:tailEnd/>
          </a:ln>
        </p:spPr>
        <p:txBody>
          <a:bodyPr wrap="square">
            <a:spAutoFit/>
          </a:bodyPr>
          <a:lstStyle/>
          <a:p>
            <a:pPr algn="ctr">
              <a:buClr>
                <a:srgbClr val="FF9900"/>
              </a:buClr>
              <a:buSzPct val="75000"/>
              <a:buFont typeface="Wingdings" pitchFamily="2" charset="2"/>
              <a:buNone/>
            </a:pPr>
            <a:r>
              <a:rPr lang="en-US" sz="1200" dirty="0">
                <a:latin typeface="Calibri" pitchFamily="34" charset="0"/>
              </a:rPr>
              <a:t>www.PacificLife.com</a:t>
            </a:r>
          </a:p>
        </p:txBody>
      </p:sp>
      <p:cxnSp>
        <p:nvCxnSpPr>
          <p:cNvPr id="15" name="Straight Connector 14"/>
          <p:cNvCxnSpPr/>
          <p:nvPr/>
        </p:nvCxnSpPr>
        <p:spPr>
          <a:xfrm>
            <a:off x="515938" y="5650829"/>
            <a:ext cx="8112125" cy="0"/>
          </a:xfrm>
          <a:prstGeom prst="line">
            <a:avLst/>
          </a:prstGeom>
          <a:ln w="6350" cmpd="sng">
            <a:solidFill>
              <a:srgbClr val="06539F"/>
            </a:solidFill>
            <a:miter lim="800000"/>
          </a:ln>
          <a:effectLst/>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AF4205-414E-4DD0-AA95-7EAC77645A8C}"/>
              </a:ext>
            </a:extLst>
          </p:cNvPr>
          <p:cNvSpPr/>
          <p:nvPr/>
        </p:nvSpPr>
        <p:spPr>
          <a:xfrm>
            <a:off x="1212" y="1708170"/>
            <a:ext cx="9144000" cy="4112441"/>
          </a:xfrm>
          <a:prstGeom prst="rect">
            <a:avLst/>
          </a:prstGeom>
          <a:solidFill>
            <a:srgbClr val="ABD2EF">
              <a:alpha val="34902"/>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383370" y="1864657"/>
            <a:ext cx="8072690" cy="3517690"/>
          </a:xfrm>
          <a:prstGeom prst="rect">
            <a:avLst/>
          </a:prstGeom>
        </p:spPr>
        <p:txBody>
          <a:bodyPr>
            <a:noAutofit/>
          </a:bodyPr>
          <a:lstStyle/>
          <a:p>
            <a:pPr lvl="0">
              <a:lnSpc>
                <a:spcPts val="2700"/>
              </a:lnSpc>
              <a:spcBef>
                <a:spcPts val="0"/>
              </a:spcBef>
            </a:pPr>
            <a:r>
              <a:rPr lang="en-US" sz="2000" dirty="0">
                <a:latin typeface="Calibri Light" charset="0"/>
                <a:ea typeface="Calibri Light" charset="0"/>
                <a:cs typeface="Calibri Light" charset="0"/>
              </a:rPr>
              <a:t>Pacific Life Insurance Company is organized under a mutual holding company structure and operates for the benefit of its policyholders and contract owners. </a:t>
            </a:r>
          </a:p>
          <a:p>
            <a:pPr lvl="0">
              <a:lnSpc>
                <a:spcPts val="2700"/>
              </a:lnSpc>
              <a:spcBef>
                <a:spcPts val="0"/>
              </a:spcBef>
            </a:pPr>
            <a:r>
              <a:rPr lang="en-US" sz="2000" dirty="0">
                <a:latin typeface="Calibri Light" charset="0"/>
                <a:ea typeface="Calibri Light" charset="0"/>
                <a:cs typeface="Calibri Light" charset="0"/>
              </a:rPr>
              <a:t>We have achieved ongoing recognition</a:t>
            </a:r>
            <a:r>
              <a:rPr lang="en-US" sz="2000" baseline="30000" dirty="0">
                <a:latin typeface="Calibri Light" charset="0"/>
                <a:ea typeface="Calibri Light" charset="0"/>
                <a:cs typeface="Calibri Light" charset="0"/>
              </a:rPr>
              <a:t>1</a:t>
            </a:r>
            <a:r>
              <a:rPr lang="en-US" sz="2000" dirty="0">
                <a:latin typeface="Calibri Light" charset="0"/>
                <a:ea typeface="Calibri Light" charset="0"/>
                <a:cs typeface="Calibri Light" charset="0"/>
              </a:rPr>
              <a:t> for high-quality service standards. </a:t>
            </a:r>
          </a:p>
          <a:p>
            <a:pPr lvl="0">
              <a:lnSpc>
                <a:spcPts val="2700"/>
              </a:lnSpc>
              <a:spcBef>
                <a:spcPts val="0"/>
              </a:spcBef>
            </a:pPr>
            <a:r>
              <a:rPr lang="en-US" sz="2000" dirty="0">
                <a:latin typeface="Calibri Light" charset="0"/>
                <a:ea typeface="Calibri Light" charset="0"/>
                <a:cs typeface="Calibri Light" charset="0"/>
              </a:rPr>
              <a:t>We offer products that address market environments during all stages of your life.</a:t>
            </a:r>
          </a:p>
          <a:p>
            <a:pPr lvl="0">
              <a:lnSpc>
                <a:spcPts val="2700"/>
              </a:lnSpc>
              <a:spcBef>
                <a:spcPts val="0"/>
              </a:spcBef>
            </a:pPr>
            <a:r>
              <a:rPr lang="en-US" sz="2000" dirty="0">
                <a:latin typeface="Calibri Light" charset="0"/>
                <a:ea typeface="Calibri Light" charset="0"/>
                <a:cs typeface="Calibri Light" charset="0"/>
              </a:rPr>
              <a:t>Pacific Life is designated as one of the 2021 World’s Most Ethical Companies®</a:t>
            </a:r>
            <a:r>
              <a:rPr lang="en-US" sz="2000" baseline="30000" dirty="0">
                <a:latin typeface="Calibri Light" charset="0"/>
                <a:ea typeface="Calibri Light" charset="0"/>
                <a:cs typeface="Calibri Light" charset="0"/>
              </a:rPr>
              <a:t>2</a:t>
            </a:r>
            <a:r>
              <a:rPr lang="en-US" sz="2000" dirty="0">
                <a:latin typeface="Calibri Light" charset="0"/>
                <a:ea typeface="Calibri Light" charset="0"/>
                <a:cs typeface="Calibri Light" charset="0"/>
              </a:rPr>
              <a:t> by the Ethisphere Institute, a global leader in defining and advancing the standards of ethical business practices. </a:t>
            </a:r>
          </a:p>
          <a:p>
            <a:pPr lvl="0">
              <a:lnSpc>
                <a:spcPts val="2700"/>
              </a:lnSpc>
              <a:spcBef>
                <a:spcPts val="0"/>
              </a:spcBef>
            </a:pPr>
            <a:r>
              <a:rPr lang="en-US" sz="2000" dirty="0">
                <a:latin typeface="Calibri Light" charset="0"/>
                <a:ea typeface="Calibri Light" charset="0"/>
                <a:cs typeface="Calibri Light" charset="0"/>
              </a:rPr>
              <a:t>We maintain strong financial-strength ratings from major                      independent rating agencies. </a:t>
            </a:r>
          </a:p>
        </p:txBody>
      </p:sp>
      <p:sp>
        <p:nvSpPr>
          <p:cNvPr id="4" name="Title 3"/>
          <p:cNvSpPr>
            <a:spLocks noGrp="1"/>
          </p:cNvSpPr>
          <p:nvPr>
            <p:ph type="title"/>
          </p:nvPr>
        </p:nvSpPr>
        <p:spPr>
          <a:xfrm>
            <a:off x="457200" y="224611"/>
            <a:ext cx="8229600" cy="971550"/>
          </a:xfrm>
          <a:prstGeom prst="rect">
            <a:avLst/>
          </a:prstGeom>
        </p:spPr>
        <p:txBody>
          <a:bodyPr/>
          <a:lstStyle/>
          <a:p>
            <a:r>
              <a:rPr lang="en-US" dirty="0"/>
              <a:t>WHY PACIFIC LIFE</a:t>
            </a:r>
          </a:p>
        </p:txBody>
      </p:sp>
      <p:sp>
        <p:nvSpPr>
          <p:cNvPr id="5" name="Rectangle 1"/>
          <p:cNvSpPr>
            <a:spLocks noChangeArrowheads="1"/>
          </p:cNvSpPr>
          <p:nvPr/>
        </p:nvSpPr>
        <p:spPr bwMode="auto">
          <a:xfrm>
            <a:off x="457200" y="5857717"/>
            <a:ext cx="8178333" cy="1169551"/>
          </a:xfrm>
          <a:prstGeom prst="rect">
            <a:avLst/>
          </a:prstGeom>
          <a:noFill/>
          <a:ln w="9525">
            <a:noFill/>
            <a:miter lim="800000"/>
            <a:headEnd/>
            <a:tailEnd/>
          </a:ln>
        </p:spPr>
        <p:txBody>
          <a:bodyPr wrap="square" anchor="ctr">
            <a:spAutoFit/>
          </a:bodyPr>
          <a:lstStyle/>
          <a:p>
            <a:pPr indent="115888">
              <a:spcBef>
                <a:spcPts val="300"/>
              </a:spcBef>
            </a:pPr>
            <a:r>
              <a:rPr lang="en-US" sz="1200" baseline="30000" dirty="0"/>
              <a:t>1</a:t>
            </a:r>
            <a:r>
              <a:rPr lang="en-US" sz="1200" i="1" dirty="0"/>
              <a:t>Recipient of multiple DALBAR Service Awards since 1997. Refer to www.DALBAR.com for more information regarding awards,</a:t>
            </a:r>
          </a:p>
          <a:p>
            <a:pPr indent="115888">
              <a:spcBef>
                <a:spcPts val="300"/>
              </a:spcBef>
            </a:pPr>
            <a:r>
              <a:rPr lang="en-US" sz="1200" i="1" dirty="0"/>
              <a:t> certifications, and rankings. </a:t>
            </a:r>
          </a:p>
          <a:p>
            <a:pPr indent="115888">
              <a:spcBef>
                <a:spcPts val="300"/>
              </a:spcBef>
            </a:pPr>
            <a:r>
              <a:rPr lang="en-US" sz="1200" baseline="30000" dirty="0">
                <a:cs typeface="Times New Roman" pitchFamily="18" charset="0"/>
              </a:rPr>
              <a:t>2</a:t>
            </a:r>
            <a:r>
              <a:rPr lang="en-US" sz="1200" dirty="0">
                <a:cs typeface="Times New Roman" pitchFamily="18" charset="0"/>
              </a:rPr>
              <a:t>Based on the Ethisphere Institute’s Ethics Quotient®. “World’s Most Ethical Companies” and “Ethisphere” names and marks</a:t>
            </a:r>
          </a:p>
          <a:p>
            <a:pPr indent="115888">
              <a:spcBef>
                <a:spcPts val="300"/>
              </a:spcBef>
            </a:pPr>
            <a:r>
              <a:rPr lang="en-US" sz="1200" dirty="0">
                <a:cs typeface="Times New Roman" pitchFamily="18" charset="0"/>
              </a:rPr>
              <a:t> are registered trademarks of Ethisphere LLC. </a:t>
            </a:r>
          </a:p>
          <a:p>
            <a:pPr indent="115888">
              <a:spcBef>
                <a:spcPts val="300"/>
              </a:spcBef>
            </a:pPr>
            <a:endParaRPr lang="en-US" sz="1200" dirty="0">
              <a:cs typeface="Times New Roman" pitchFamily="18" charset="0"/>
            </a:endParaRPr>
          </a:p>
        </p:txBody>
      </p:sp>
      <p:sp>
        <p:nvSpPr>
          <p:cNvPr id="2" name="Rectangle 1">
            <a:extLst>
              <a:ext uri="{FF2B5EF4-FFF2-40B4-BE49-F238E27FC236}">
                <a16:creationId xmlns:a16="http://schemas.microsoft.com/office/drawing/2014/main" id="{BA2EF072-24E9-41AD-BE26-D067DD74D21F}"/>
              </a:ext>
            </a:extLst>
          </p:cNvPr>
          <p:cNvSpPr/>
          <p:nvPr/>
        </p:nvSpPr>
        <p:spPr>
          <a:xfrm>
            <a:off x="379614" y="1000283"/>
            <a:ext cx="8076445" cy="707886"/>
          </a:xfrm>
          <a:prstGeom prst="rect">
            <a:avLst/>
          </a:prstGeom>
        </p:spPr>
        <p:txBody>
          <a:bodyPr wrap="square">
            <a:spAutoFit/>
          </a:bodyPr>
          <a:lstStyle/>
          <a:p>
            <a:pPr marL="114300" lvl="0" indent="0">
              <a:lnSpc>
                <a:spcPts val="2400"/>
              </a:lnSpc>
              <a:spcBef>
                <a:spcPts val="600"/>
              </a:spcBef>
              <a:buNone/>
            </a:pPr>
            <a:r>
              <a:rPr lang="en-US" sz="2000" dirty="0">
                <a:latin typeface="Calibri Light" charset="0"/>
                <a:ea typeface="Calibri Light" charset="0"/>
                <a:cs typeface="Calibri Light" charset="0"/>
              </a:rPr>
              <a:t>Since 1868, individuals and their families have relied on the strength of Pacific Life to help protect their financial security.</a:t>
            </a:r>
          </a:p>
        </p:txBody>
      </p:sp>
      <p:sp>
        <p:nvSpPr>
          <p:cNvPr id="3" name="Slide Number Placeholder 2">
            <a:extLst>
              <a:ext uri="{FF2B5EF4-FFF2-40B4-BE49-F238E27FC236}">
                <a16:creationId xmlns:a16="http://schemas.microsoft.com/office/drawing/2014/main" id="{6A41702D-6276-41F4-BC0C-9365BE445FCB}"/>
              </a:ext>
            </a:extLst>
          </p:cNvPr>
          <p:cNvSpPr>
            <a:spLocks noGrp="1"/>
          </p:cNvSpPr>
          <p:nvPr>
            <p:ph type="sldNum" sz="quarter" idx="12"/>
          </p:nvPr>
        </p:nvSpPr>
        <p:spPr/>
        <p:txBody>
          <a:bodyPr/>
          <a:lstStyle/>
          <a:p>
            <a:fld id="{6736B3CA-E88C-4D03-9542-16433AE54E86}" type="slidenum">
              <a:rPr lang="en-US" smtClean="0"/>
              <a:pPr/>
              <a:t>3</a:t>
            </a:fld>
            <a:endParaRPr lang="en-US"/>
          </a:p>
        </p:txBody>
      </p:sp>
      <p:pic>
        <p:nvPicPr>
          <p:cNvPr id="8" name="Picture 7" descr="A picture containing text, outdoor, sign&#10;&#10;Description automatically generated">
            <a:extLst>
              <a:ext uri="{FF2B5EF4-FFF2-40B4-BE49-F238E27FC236}">
                <a16:creationId xmlns:a16="http://schemas.microsoft.com/office/drawing/2014/main" id="{659AEE7A-86A4-4C7C-84FB-E8373E9CA3F4}"/>
              </a:ext>
            </a:extLst>
          </p:cNvPr>
          <p:cNvPicPr>
            <a:picLocks noChangeAspect="1"/>
          </p:cNvPicPr>
          <p:nvPr/>
        </p:nvPicPr>
        <p:blipFill>
          <a:blip r:embed="rId3"/>
          <a:stretch>
            <a:fillRect/>
          </a:stretch>
        </p:blipFill>
        <p:spPr>
          <a:xfrm>
            <a:off x="7183686" y="4867770"/>
            <a:ext cx="1587749" cy="8638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9022" y="1673486"/>
            <a:ext cx="2180888"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39022" y="2618963"/>
            <a:ext cx="2180888" cy="906937"/>
          </a:xfrm>
          <a:prstGeom prst="rect">
            <a:avLst/>
          </a:prstGeom>
          <a:solidFill>
            <a:srgbClr val="B0CC2F">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p:cNvSpPr/>
          <p:nvPr/>
        </p:nvSpPr>
        <p:spPr>
          <a:xfrm>
            <a:off x="439022" y="3556106"/>
            <a:ext cx="2180888"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39022" y="4493249"/>
            <a:ext cx="2180888" cy="906937"/>
          </a:xfrm>
          <a:prstGeom prst="rect">
            <a:avLst/>
          </a:prstGeom>
          <a:solidFill>
            <a:srgbClr val="EAF2C4"/>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Rectangle 42"/>
          <p:cNvSpPr/>
          <p:nvPr/>
        </p:nvSpPr>
        <p:spPr>
          <a:xfrm>
            <a:off x="2665836" y="1673486"/>
            <a:ext cx="2372233"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2665836" y="2618963"/>
            <a:ext cx="2372233" cy="906937"/>
          </a:xfrm>
          <a:prstGeom prst="rect">
            <a:avLst/>
          </a:prstGeom>
          <a:solidFill>
            <a:srgbClr val="B0CC2F">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Rectangle 44"/>
          <p:cNvSpPr/>
          <p:nvPr/>
        </p:nvSpPr>
        <p:spPr>
          <a:xfrm>
            <a:off x="2665836" y="3556106"/>
            <a:ext cx="2372233"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2665836" y="4493249"/>
            <a:ext cx="2372233" cy="906937"/>
          </a:xfrm>
          <a:prstGeom prst="rect">
            <a:avLst/>
          </a:prstGeom>
          <a:solidFill>
            <a:srgbClr val="EAF2C4"/>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Rectangle 46"/>
          <p:cNvSpPr/>
          <p:nvPr/>
        </p:nvSpPr>
        <p:spPr>
          <a:xfrm>
            <a:off x="5078373" y="1673486"/>
            <a:ext cx="3594641"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5078373" y="2618963"/>
            <a:ext cx="3594641" cy="906937"/>
          </a:xfrm>
          <a:prstGeom prst="rect">
            <a:avLst/>
          </a:prstGeom>
          <a:solidFill>
            <a:srgbClr val="B0CC2F">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9" name="Rectangle 48"/>
          <p:cNvSpPr/>
          <p:nvPr/>
        </p:nvSpPr>
        <p:spPr>
          <a:xfrm>
            <a:off x="5078373" y="3556106"/>
            <a:ext cx="3594641"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5078373" y="4493249"/>
            <a:ext cx="3594641" cy="906937"/>
          </a:xfrm>
          <a:prstGeom prst="rect">
            <a:avLst/>
          </a:prstGeom>
          <a:solidFill>
            <a:srgbClr val="EAF2C4"/>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ectangle 3"/>
          <p:cNvSpPr>
            <a:spLocks noChangeArrowheads="1"/>
          </p:cNvSpPr>
          <p:nvPr/>
        </p:nvSpPr>
        <p:spPr bwMode="auto">
          <a:xfrm>
            <a:off x="2927765" y="1747204"/>
            <a:ext cx="2176876" cy="639772"/>
          </a:xfrm>
          <a:prstGeom prst="rect">
            <a:avLst/>
          </a:prstGeom>
          <a:noFill/>
          <a:ln w="9525">
            <a:noFill/>
            <a:miter lim="800000"/>
            <a:headEnd/>
            <a:tailEnd/>
          </a:ln>
        </p:spPr>
        <p:txBody>
          <a:bodyPr lIns="0" tIns="0" rIns="0" bIns="0" anchor="ct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 </a:t>
            </a:r>
            <a:r>
              <a:rPr lang="en-US" altLang="en-US" sz="1600" dirty="0">
                <a:ln w="18415" cmpd="sng">
                  <a:noFill/>
                  <a:prstDash val="solid"/>
                </a:ln>
              </a:rPr>
              <a:t>(Superior)</a:t>
            </a:r>
          </a:p>
        </p:txBody>
      </p:sp>
      <p:sp>
        <p:nvSpPr>
          <p:cNvPr id="7" name="Rectangle 11"/>
          <p:cNvSpPr>
            <a:spLocks noChangeArrowheads="1"/>
          </p:cNvSpPr>
          <p:nvPr/>
        </p:nvSpPr>
        <p:spPr bwMode="auto">
          <a:xfrm>
            <a:off x="5299641" y="1869503"/>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A.M. Best’s A+ is the second-highest </a:t>
            </a:r>
            <a:br>
              <a:rPr lang="en-US" sz="1600" dirty="0"/>
            </a:br>
            <a:r>
              <a:rPr lang="en-US" sz="1600" dirty="0"/>
              <a:t>rating of 16 rankings.</a:t>
            </a:r>
            <a:endParaRPr lang="en-US" sz="500" dirty="0"/>
          </a:p>
        </p:txBody>
      </p:sp>
      <p:sp>
        <p:nvSpPr>
          <p:cNvPr id="8" name="Rectangle 2"/>
          <p:cNvSpPr>
            <a:spLocks noChangeArrowheads="1"/>
          </p:cNvSpPr>
          <p:nvPr/>
        </p:nvSpPr>
        <p:spPr bwMode="auto">
          <a:xfrm>
            <a:off x="2899634" y="2667979"/>
            <a:ext cx="2154801" cy="709265"/>
          </a:xfrm>
          <a:prstGeom prst="rect">
            <a:avLst/>
          </a:prstGeom>
          <a:noFill/>
          <a:ln w="9525">
            <a:noFill/>
            <a:miter lim="800000"/>
            <a:headEnd/>
            <a:tailEnd/>
          </a:ln>
        </p:spPr>
        <p:txBody>
          <a:bodyPr lIns="0" tIns="0" rIns="0" bIns="0" anchor="ct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AA- </a:t>
            </a:r>
            <a:r>
              <a:rPr lang="en-US" altLang="en-US" sz="1600" dirty="0">
                <a:ln w="18415" cmpd="sng">
                  <a:noFill/>
                  <a:prstDash val="solid"/>
                </a:ln>
              </a:rPr>
              <a:t>(Very Strong)</a:t>
            </a:r>
          </a:p>
        </p:txBody>
      </p:sp>
      <p:sp>
        <p:nvSpPr>
          <p:cNvPr id="9" name="Rectangle 11"/>
          <p:cNvSpPr>
            <a:spLocks noChangeArrowheads="1"/>
          </p:cNvSpPr>
          <p:nvPr/>
        </p:nvSpPr>
        <p:spPr bwMode="auto">
          <a:xfrm>
            <a:off x="5299640" y="2809907"/>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Fitch Ratings’ AA- is the fourth-highest rating of 21 rankings.</a:t>
            </a:r>
            <a:endParaRPr lang="en-US" sz="500" dirty="0"/>
          </a:p>
        </p:txBody>
      </p:sp>
      <p:sp>
        <p:nvSpPr>
          <p:cNvPr id="10" name="Rectangle 7"/>
          <p:cNvSpPr>
            <a:spLocks noChangeArrowheads="1"/>
          </p:cNvSpPr>
          <p:nvPr/>
        </p:nvSpPr>
        <p:spPr bwMode="auto">
          <a:xfrm>
            <a:off x="2890859" y="3629729"/>
            <a:ext cx="2154801" cy="584775"/>
          </a:xfrm>
          <a:prstGeom prst="rect">
            <a:avLst/>
          </a:prstGeom>
          <a:noFill/>
          <a:ln w="9525">
            <a:noFill/>
            <a:miter lim="800000"/>
            <a:headEnd/>
            <a:tailEnd/>
          </a:ln>
        </p:spPr>
        <p:txBody>
          <a:bodyPr wrap="square" lIns="0" tIns="0" rIns="0" bIns="0" anchor="ctr">
            <a:spAutoFit/>
          </a:bodyP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Aa3</a:t>
            </a:r>
            <a:r>
              <a:rPr lang="en-US" altLang="en-US" sz="4000" b="1" dirty="0">
                <a:ln w="18415" cmpd="sng">
                  <a:noFill/>
                  <a:prstDash val="solid"/>
                </a:ln>
              </a:rPr>
              <a:t> </a:t>
            </a:r>
            <a:r>
              <a:rPr lang="en-US" altLang="en-US" sz="1600" dirty="0">
                <a:ln w="18415" cmpd="sng">
                  <a:noFill/>
                  <a:prstDash val="solid"/>
                </a:ln>
              </a:rPr>
              <a:t>(Excellent)</a:t>
            </a:r>
          </a:p>
        </p:txBody>
      </p:sp>
      <p:sp>
        <p:nvSpPr>
          <p:cNvPr id="11" name="Rectangle 11"/>
          <p:cNvSpPr>
            <a:spLocks noChangeArrowheads="1"/>
          </p:cNvSpPr>
          <p:nvPr/>
        </p:nvSpPr>
        <p:spPr bwMode="auto">
          <a:xfrm>
            <a:off x="5299640" y="3747050"/>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Moody’s A1 is the fourth-highest rating of 21 rankings.</a:t>
            </a:r>
            <a:endParaRPr lang="en-US" sz="500" dirty="0"/>
          </a:p>
        </p:txBody>
      </p:sp>
      <p:sp>
        <p:nvSpPr>
          <p:cNvPr id="12" name="Rectangle 6"/>
          <p:cNvSpPr>
            <a:spLocks noChangeArrowheads="1"/>
          </p:cNvSpPr>
          <p:nvPr/>
        </p:nvSpPr>
        <p:spPr bwMode="auto">
          <a:xfrm>
            <a:off x="2894278" y="4582405"/>
            <a:ext cx="2143792" cy="584775"/>
          </a:xfrm>
          <a:prstGeom prst="rect">
            <a:avLst/>
          </a:prstGeom>
          <a:noFill/>
          <a:ln w="9525">
            <a:noFill/>
            <a:miter lim="800000"/>
            <a:headEnd/>
            <a:tailEnd/>
          </a:ln>
        </p:spPr>
        <p:txBody>
          <a:bodyPr wrap="square" lIns="0" tIns="0" rIns="0" bIns="0" anchor="ctr">
            <a:spAutoFit/>
          </a:bodyP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AA-</a:t>
            </a:r>
            <a:r>
              <a:rPr lang="en-US" altLang="en-US" sz="4000" dirty="0">
                <a:ln w="18415" cmpd="sng">
                  <a:noFill/>
                  <a:prstDash val="solid"/>
                </a:ln>
              </a:rPr>
              <a:t> </a:t>
            </a:r>
            <a:r>
              <a:rPr lang="en-US" altLang="en-US" sz="1600" dirty="0">
                <a:ln w="18415" cmpd="sng">
                  <a:noFill/>
                  <a:prstDash val="solid"/>
                </a:ln>
              </a:rPr>
              <a:t>(Very Strong)</a:t>
            </a:r>
          </a:p>
        </p:txBody>
      </p:sp>
      <p:sp>
        <p:nvSpPr>
          <p:cNvPr id="13" name="Rectangle 11"/>
          <p:cNvSpPr>
            <a:spLocks noChangeArrowheads="1"/>
          </p:cNvSpPr>
          <p:nvPr/>
        </p:nvSpPr>
        <p:spPr bwMode="auto">
          <a:xfrm>
            <a:off x="5299640" y="4678630"/>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Standard &amp; Poor’s AA- is the </a:t>
            </a:r>
            <a:br>
              <a:rPr lang="en-US" sz="1600" dirty="0"/>
            </a:br>
            <a:r>
              <a:rPr lang="en-US" sz="1600" dirty="0"/>
              <a:t>fourth-highest rating of 21 rankings.</a:t>
            </a:r>
            <a:endParaRPr lang="en-US" sz="500" dirty="0"/>
          </a:p>
        </p:txBody>
      </p:sp>
      <p:sp>
        <p:nvSpPr>
          <p:cNvPr id="18" name="Rectangle 17"/>
          <p:cNvSpPr/>
          <p:nvPr/>
        </p:nvSpPr>
        <p:spPr>
          <a:xfrm>
            <a:off x="439023" y="2618962"/>
            <a:ext cx="2180887" cy="923211"/>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effectLst/>
              </a:rPr>
              <a:t>Fitch Ratings</a:t>
            </a:r>
          </a:p>
        </p:txBody>
      </p:sp>
      <p:sp>
        <p:nvSpPr>
          <p:cNvPr id="19" name="Rectangle 18"/>
          <p:cNvSpPr/>
          <p:nvPr/>
        </p:nvSpPr>
        <p:spPr>
          <a:xfrm>
            <a:off x="439022" y="1673485"/>
            <a:ext cx="2180888" cy="906938"/>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effectLst/>
              </a:rPr>
              <a:t>A.M. Best</a:t>
            </a:r>
          </a:p>
        </p:txBody>
      </p:sp>
      <p:sp>
        <p:nvSpPr>
          <p:cNvPr id="20" name="Rectangle 19"/>
          <p:cNvSpPr/>
          <p:nvPr/>
        </p:nvSpPr>
        <p:spPr>
          <a:xfrm>
            <a:off x="439023" y="4497848"/>
            <a:ext cx="2180887" cy="902337"/>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rPr>
              <a:t>Standard &amp; Poor’s</a:t>
            </a:r>
          </a:p>
        </p:txBody>
      </p:sp>
      <p:sp>
        <p:nvSpPr>
          <p:cNvPr id="21" name="Rectangle 20"/>
          <p:cNvSpPr/>
          <p:nvPr/>
        </p:nvSpPr>
        <p:spPr>
          <a:xfrm>
            <a:off x="439023" y="3556106"/>
            <a:ext cx="2180887" cy="906937"/>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effectLst/>
              </a:rPr>
              <a:t>Moody’s</a:t>
            </a:r>
          </a:p>
        </p:txBody>
      </p:sp>
      <p:sp>
        <p:nvSpPr>
          <p:cNvPr id="23" name="Rectangle 16"/>
          <p:cNvSpPr>
            <a:spLocks noChangeArrowheads="1"/>
          </p:cNvSpPr>
          <p:nvPr/>
        </p:nvSpPr>
        <p:spPr bwMode="auto">
          <a:xfrm>
            <a:off x="342900" y="5937147"/>
            <a:ext cx="8330114" cy="400752"/>
          </a:xfrm>
          <a:prstGeom prst="rect">
            <a:avLst/>
          </a:prstGeom>
          <a:noFill/>
          <a:ln w="9525">
            <a:noFill/>
            <a:miter lim="800000"/>
            <a:headEnd/>
            <a:tailEnd/>
          </a:ln>
        </p:spPr>
        <p:txBody>
          <a:bodyPr wrap="square" lIns="90488" tIns="46038" rIns="90488" bIns="46038">
            <a:spAutoFit/>
          </a:bodyPr>
          <a:lstStyle/>
          <a:p>
            <a:r>
              <a:rPr lang="en-US" sz="1000" dirty="0"/>
              <a:t>Ratings are as of January 2022. For additional information about these ratings, visit our website. Ratings may change. These ratings reflect the claims-paying ability only and are not a guarantee of future performance.</a:t>
            </a:r>
          </a:p>
        </p:txBody>
      </p:sp>
      <p:sp>
        <p:nvSpPr>
          <p:cNvPr id="25" name="Title Placeholder 1"/>
          <p:cNvSpPr txBox="1">
            <a:spLocks/>
          </p:cNvSpPr>
          <p:nvPr/>
        </p:nvSpPr>
        <p:spPr>
          <a:xfrm>
            <a:off x="439022" y="345195"/>
            <a:ext cx="8630979" cy="100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rgbClr val="3F3F3F"/>
                </a:solidFill>
                <a:effectLst/>
                <a:latin typeface="+mj-lt"/>
                <a:ea typeface="+mj-ea"/>
                <a:cs typeface="+mj-cs"/>
              </a:defRPr>
            </a:lvl1pPr>
            <a:extLst/>
          </a:lstStyle>
          <a:p>
            <a:r>
              <a:rPr lang="en-US" sz="3000" dirty="0"/>
              <a:t>PACIFIC LIFE INSURANCE COMPANY AND </a:t>
            </a:r>
          </a:p>
          <a:p>
            <a:r>
              <a:rPr lang="en-US" sz="3000" dirty="0"/>
              <a:t>PACIFIC LIFE &amp; ANNUITY COMPANY’S RATINGS</a:t>
            </a:r>
          </a:p>
        </p:txBody>
      </p:sp>
      <p:cxnSp>
        <p:nvCxnSpPr>
          <p:cNvPr id="30" name="Straight Connector 29"/>
          <p:cNvCxnSpPr/>
          <p:nvPr/>
        </p:nvCxnSpPr>
        <p:spPr>
          <a:xfrm>
            <a:off x="457200" y="1296952"/>
            <a:ext cx="8686800" cy="0"/>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ooter Placeholder 4"/>
          <p:cNvSpPr txBox="1">
            <a:spLocks/>
          </p:cNvSpPr>
          <p:nvPr/>
        </p:nvSpPr>
        <p:spPr>
          <a:xfrm>
            <a:off x="6929549" y="6479698"/>
            <a:ext cx="1357858" cy="378302"/>
          </a:xfrm>
          <a:prstGeom prst="rect">
            <a:avLst/>
          </a:prstGeom>
        </p:spPr>
        <p:txBody>
          <a:bodyPr vert="horz" lIns="45720" rIns="45720" bIns="0" rtlCol="0" anchor="ctr"/>
          <a:lstStyle>
            <a:defPPr>
              <a:defRPr lang="en-US"/>
            </a:defPPr>
            <a:lvl1pPr marL="0" algn="ctr" defTabSz="914400" rtl="0" eaLnBrk="1" latinLnBrk="0" hangingPunct="1">
              <a:defRPr kumimoji="0" sz="1200" b="1"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r>
              <a:rPr lang="en-US" sz="1000" b="0"/>
              <a:t>MUC0344-0719P</a:t>
            </a:r>
            <a:r>
              <a:rPr lang="en-US" sz="1000" b="0" dirty="0"/>
              <a:t>_RTG</a:t>
            </a:r>
            <a:endParaRPr lang="en-US" sz="1000" dirty="0"/>
          </a:p>
        </p:txBody>
      </p:sp>
      <p:sp>
        <p:nvSpPr>
          <p:cNvPr id="2" name="Left Bracket 1">
            <a:extLst>
              <a:ext uri="{FF2B5EF4-FFF2-40B4-BE49-F238E27FC236}">
                <a16:creationId xmlns:a16="http://schemas.microsoft.com/office/drawing/2014/main" id="{4B60AB03-C749-40B8-9AC5-E3A03C4684BF}"/>
              </a:ext>
            </a:extLst>
          </p:cNvPr>
          <p:cNvSpPr/>
          <p:nvPr/>
        </p:nvSpPr>
        <p:spPr>
          <a:xfrm>
            <a:off x="342900" y="1543050"/>
            <a:ext cx="45719" cy="4010025"/>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ket 2">
            <a:extLst>
              <a:ext uri="{FF2B5EF4-FFF2-40B4-BE49-F238E27FC236}">
                <a16:creationId xmlns:a16="http://schemas.microsoft.com/office/drawing/2014/main" id="{E0F56635-2B9B-4C28-A064-C2985BBD7022}"/>
              </a:ext>
            </a:extLst>
          </p:cNvPr>
          <p:cNvSpPr/>
          <p:nvPr/>
        </p:nvSpPr>
        <p:spPr>
          <a:xfrm>
            <a:off x="8772525" y="1543050"/>
            <a:ext cx="45719" cy="4010025"/>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523011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95299" y="1410560"/>
            <a:ext cx="8153399" cy="622344"/>
          </a:xfrm>
          <a:prstGeom prst="rect">
            <a:avLst/>
          </a:prstGeom>
        </p:spPr>
        <p:txBody>
          <a:bodyPr/>
          <a:lstStyle/>
          <a:p>
            <a:pPr lvl="0"/>
            <a:r>
              <a:rPr lang="en-US" dirty="0"/>
              <a:t>Greater life expectancy</a:t>
            </a:r>
          </a:p>
          <a:p>
            <a:pPr marL="354013" indent="-296863"/>
            <a:r>
              <a:rPr lang="en-US" dirty="0"/>
              <a:t>Limited sources of guaranteed income, such as a </a:t>
            </a:r>
            <a:br>
              <a:rPr lang="en-US" dirty="0"/>
            </a:br>
            <a:r>
              <a:rPr lang="en-US" dirty="0"/>
              <a:t>pension plan</a:t>
            </a:r>
          </a:p>
          <a:p>
            <a:pPr marL="354013" indent="-296863"/>
            <a:r>
              <a:rPr lang="en-US" dirty="0"/>
              <a:t>Social Security benefits may not be enough</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marL="57150" indent="0">
              <a:buNone/>
            </a:pPr>
            <a:endParaRPr lang="en-US" dirty="0"/>
          </a:p>
        </p:txBody>
      </p:sp>
      <p:sp>
        <p:nvSpPr>
          <p:cNvPr id="12290" name="Title 1"/>
          <p:cNvSpPr>
            <a:spLocks noGrp="1"/>
          </p:cNvSpPr>
          <p:nvPr>
            <p:ph type="title"/>
          </p:nvPr>
        </p:nvSpPr>
        <p:spPr>
          <a:xfrm>
            <a:off x="457200" y="387588"/>
            <a:ext cx="8229600" cy="659848"/>
          </a:xfrm>
          <a:prstGeom prst="rect">
            <a:avLst/>
          </a:prstGeom>
        </p:spPr>
        <p:txBody>
          <a:bodyPr>
            <a:normAutofit/>
          </a:bodyPr>
          <a:lstStyle/>
          <a:p>
            <a:r>
              <a:rPr lang="en-US" dirty="0"/>
              <a:t>CONSIDERATIONS</a:t>
            </a:r>
            <a:endParaRPr lang="en-US" sz="2400" b="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652707517"/>
              </p:ext>
            </p:extLst>
          </p:nvPr>
        </p:nvGraphicFramePr>
        <p:xfrm>
          <a:off x="-1" y="3476388"/>
          <a:ext cx="9144000" cy="2228468"/>
        </p:xfrm>
        <a:graphic>
          <a:graphicData uri="http://schemas.openxmlformats.org/drawingml/2006/table">
            <a:tbl>
              <a:tblPr firstRow="1" bandRow="1">
                <a:tableStyleId>{5C22544A-7EE6-4342-B048-85BDC9FD1C3A}</a:tableStyleId>
              </a:tblPr>
              <a:tblGrid>
                <a:gridCol w="4250988">
                  <a:extLst>
                    <a:ext uri="{9D8B030D-6E8A-4147-A177-3AD203B41FA5}">
                      <a16:colId xmlns:a16="http://schemas.microsoft.com/office/drawing/2014/main" val="20000"/>
                    </a:ext>
                  </a:extLst>
                </a:gridCol>
                <a:gridCol w="1400783">
                  <a:extLst>
                    <a:ext uri="{9D8B030D-6E8A-4147-A177-3AD203B41FA5}">
                      <a16:colId xmlns:a16="http://schemas.microsoft.com/office/drawing/2014/main" val="20001"/>
                    </a:ext>
                  </a:extLst>
                </a:gridCol>
                <a:gridCol w="1186775">
                  <a:extLst>
                    <a:ext uri="{9D8B030D-6E8A-4147-A177-3AD203B41FA5}">
                      <a16:colId xmlns:a16="http://schemas.microsoft.com/office/drawing/2014/main" val="20002"/>
                    </a:ext>
                  </a:extLst>
                </a:gridCol>
                <a:gridCol w="2305454">
                  <a:extLst>
                    <a:ext uri="{9D8B030D-6E8A-4147-A177-3AD203B41FA5}">
                      <a16:colId xmlns:a16="http://schemas.microsoft.com/office/drawing/2014/main" val="20003"/>
                    </a:ext>
                  </a:extLst>
                </a:gridCol>
              </a:tblGrid>
              <a:tr h="621974">
                <a:tc>
                  <a:txBody>
                    <a:bodyPr/>
                    <a:lstStyle/>
                    <a:p>
                      <a:pPr algn="ctr">
                        <a:lnSpc>
                          <a:spcPct val="90000"/>
                        </a:lnSpc>
                      </a:pPr>
                      <a:r>
                        <a:rPr kumimoji="0" lang="en-US" sz="1800" b="0" i="0" kern="1200" baseline="0" dirty="0">
                          <a:solidFill>
                            <a:schemeClr val="lt1"/>
                          </a:solidFill>
                          <a:latin typeface="+mn-lt"/>
                          <a:ea typeface="+mn-ea"/>
                          <a:cs typeface="Times New Roman" pitchFamily="18" charset="0"/>
                        </a:rPr>
                        <a:t>Likelihood of</a:t>
                      </a:r>
                    </a:p>
                    <a:p>
                      <a:pPr algn="ctr">
                        <a:lnSpc>
                          <a:spcPct val="90000"/>
                        </a:lnSpc>
                      </a:pPr>
                      <a:r>
                        <a:rPr kumimoji="0" lang="en-US" sz="1800" b="0" i="0" kern="1200" baseline="0" dirty="0">
                          <a:solidFill>
                            <a:schemeClr val="lt1"/>
                          </a:solidFill>
                          <a:latin typeface="+mn-lt"/>
                          <a:ea typeface="+mn-ea"/>
                          <a:cs typeface="Times New Roman" pitchFamily="18" charset="0"/>
                        </a:rPr>
                        <a:t>65-Year-Old Living to Age</a:t>
                      </a:r>
                      <a:endParaRPr lang="en-US" b="0" i="0" dirty="0">
                        <a:latin typeface="+mn-lt"/>
                        <a:cs typeface="Times New Roman" pitchFamily="18" charset="0"/>
                      </a:endParaRPr>
                    </a:p>
                  </a:txBody>
                  <a:tcPr anchor="ctr">
                    <a:lnB w="38100" cmpd="sng">
                      <a:noFill/>
                    </a:lnB>
                    <a:solidFill>
                      <a:srgbClr val="00539F"/>
                    </a:solidFill>
                  </a:tcPr>
                </a:tc>
                <a:tc>
                  <a:txBody>
                    <a:bodyPr/>
                    <a:lstStyle/>
                    <a:p>
                      <a:pPr algn="ctr">
                        <a:lnSpc>
                          <a:spcPct val="90000"/>
                        </a:lnSpc>
                      </a:pPr>
                      <a:r>
                        <a:rPr lang="en-US" sz="1800" b="0" i="0" baseline="0" dirty="0">
                          <a:solidFill>
                            <a:srgbClr val="FFFFFF"/>
                          </a:solidFill>
                          <a:latin typeface="+mn-lt"/>
                          <a:cs typeface="Times New Roman" pitchFamily="18" charset="0"/>
                        </a:rPr>
                        <a:t>Male</a:t>
                      </a:r>
                      <a:endParaRPr lang="en-US" b="0" i="0" dirty="0">
                        <a:latin typeface="+mn-lt"/>
                        <a:cs typeface="Times New Roman" pitchFamily="18" charset="0"/>
                      </a:endParaRPr>
                    </a:p>
                  </a:txBody>
                  <a:tcPr anchor="ctr">
                    <a:lnB w="12700" cap="flat" cmpd="sng" algn="ctr">
                      <a:solidFill>
                        <a:schemeClr val="bg1"/>
                      </a:solidFill>
                      <a:prstDash val="solid"/>
                      <a:round/>
                      <a:headEnd type="none" w="med" len="med"/>
                      <a:tailEnd type="none" w="med" len="med"/>
                    </a:lnB>
                    <a:solidFill>
                      <a:srgbClr val="00539F"/>
                    </a:solidFill>
                  </a:tcPr>
                </a:tc>
                <a:tc>
                  <a:txBody>
                    <a:bodyPr/>
                    <a:lstStyle/>
                    <a:p>
                      <a:pPr algn="ctr">
                        <a:lnSpc>
                          <a:spcPct val="90000"/>
                        </a:lnSpc>
                      </a:pPr>
                      <a:r>
                        <a:rPr lang="en-US" sz="1800" b="0" i="0" baseline="0" dirty="0">
                          <a:solidFill>
                            <a:srgbClr val="FFFFFF"/>
                          </a:solidFill>
                          <a:latin typeface="+mn-lt"/>
                          <a:cs typeface="Times New Roman" pitchFamily="18" charset="0"/>
                        </a:rPr>
                        <a:t>Female</a:t>
                      </a:r>
                      <a:endParaRPr lang="en-US" b="0" i="0" dirty="0">
                        <a:latin typeface="+mn-lt"/>
                        <a:cs typeface="Times New Roman" pitchFamily="18" charset="0"/>
                      </a:endParaRPr>
                    </a:p>
                  </a:txBody>
                  <a:tcPr anchor="ctr">
                    <a:lnB w="12700" cap="flat" cmpd="sng" algn="ctr">
                      <a:solidFill>
                        <a:schemeClr val="bg1"/>
                      </a:solidFill>
                      <a:prstDash val="solid"/>
                      <a:round/>
                      <a:headEnd type="none" w="med" len="med"/>
                      <a:tailEnd type="none" w="med" len="med"/>
                    </a:lnB>
                    <a:solidFill>
                      <a:srgbClr val="00539F"/>
                    </a:solidFill>
                  </a:tcPr>
                </a:tc>
                <a:tc>
                  <a:txBody>
                    <a:bodyPr/>
                    <a:lstStyle/>
                    <a:p>
                      <a:pPr algn="ctr">
                        <a:lnSpc>
                          <a:spcPct val="90000"/>
                        </a:lnSpc>
                      </a:pPr>
                      <a:r>
                        <a:rPr lang="en-US" sz="1800" b="0" i="0" baseline="0" dirty="0">
                          <a:solidFill>
                            <a:srgbClr val="FFFFFF"/>
                          </a:solidFill>
                          <a:latin typeface="+mn-lt"/>
                          <a:cs typeface="Times New Roman" pitchFamily="18" charset="0"/>
                        </a:rPr>
                        <a:t>One Member</a:t>
                      </a:r>
                    </a:p>
                    <a:p>
                      <a:pPr algn="ctr">
                        <a:lnSpc>
                          <a:spcPct val="90000"/>
                        </a:lnSpc>
                      </a:pPr>
                      <a:r>
                        <a:rPr lang="en-US" sz="1800" b="0" i="0" baseline="0" dirty="0">
                          <a:solidFill>
                            <a:srgbClr val="FFFFFF"/>
                          </a:solidFill>
                          <a:latin typeface="+mn-lt"/>
                          <a:cs typeface="Times New Roman" pitchFamily="18" charset="0"/>
                        </a:rPr>
                        <a:t>of a Couple</a:t>
                      </a:r>
                      <a:endParaRPr lang="en-US" b="0" i="0" dirty="0">
                        <a:latin typeface="+mn-lt"/>
                        <a:cs typeface="Times New Roman" pitchFamily="18" charset="0"/>
                      </a:endParaRPr>
                    </a:p>
                  </a:txBody>
                  <a:tcPr anchor="ctr">
                    <a:lnB w="12700" cap="flat" cmpd="sng" algn="ctr">
                      <a:solidFill>
                        <a:schemeClr val="bg1"/>
                      </a:solidFill>
                      <a:prstDash val="solid"/>
                      <a:round/>
                      <a:headEnd type="none" w="med" len="med"/>
                      <a:tailEnd type="none" w="med" len="med"/>
                    </a:lnB>
                    <a:solidFill>
                      <a:srgbClr val="00539F"/>
                    </a:solidFill>
                  </a:tcPr>
                </a:tc>
                <a:extLst>
                  <a:ext uri="{0D108BD9-81ED-4DB2-BD59-A6C34878D82A}">
                    <a16:rowId xmlns:a16="http://schemas.microsoft.com/office/drawing/2014/main" val="10000"/>
                  </a:ext>
                </a:extLst>
              </a:tr>
              <a:tr h="536452">
                <a:tc>
                  <a:txBody>
                    <a:bodyPr/>
                    <a:lstStyle/>
                    <a:p>
                      <a:pPr algn="ctr"/>
                      <a:r>
                        <a:rPr lang="en-US" sz="1800" baseline="0" dirty="0">
                          <a:latin typeface="+mn-lt"/>
                        </a:rPr>
                        <a:t>75</a:t>
                      </a:r>
                      <a:endParaRPr lang="en-US" dirty="0">
                        <a:latin typeface="+mn-lt"/>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22ADE5"/>
                      </a:solidFill>
                      <a:prstDash val="solid"/>
                      <a:round/>
                      <a:headEnd type="none" w="med" len="med"/>
                      <a:tailEnd type="none" w="med" len="med"/>
                    </a:lnB>
                    <a:lnTlToBr w="12700" cmpd="sng">
                      <a:noFill/>
                      <a:prstDash val="solid"/>
                    </a:lnTlToBr>
                    <a:lnBlToTr w="12700" cmpd="sng">
                      <a:noFill/>
                      <a:prstDash val="solid"/>
                    </a:lnBlToTr>
                    <a:solidFill>
                      <a:srgbClr val="DF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mn-lt"/>
                        </a:rPr>
                        <a:t>84.9%</a:t>
                      </a:r>
                      <a:endParaRPr lang="en-US"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ADE5"/>
                      </a:solidFill>
                      <a:prstDash val="solid"/>
                      <a:round/>
                      <a:headEnd type="none" w="med" len="med"/>
                      <a:tailEnd type="none" w="med" len="med"/>
                    </a:lnB>
                    <a:solidFill>
                      <a:srgbClr val="DFEFF7"/>
                    </a:solidFill>
                  </a:tcPr>
                </a:tc>
                <a:tc>
                  <a:txBody>
                    <a:bodyPr/>
                    <a:lstStyle/>
                    <a:p>
                      <a:pPr algn="ctr"/>
                      <a:r>
                        <a:rPr lang="en-US" sz="1800" baseline="0" dirty="0">
                          <a:latin typeface="+mn-lt"/>
                        </a:rPr>
                        <a:t>88.5%</a:t>
                      </a:r>
                      <a:endParaRPr lang="en-US" dirty="0">
                        <a:latin typeface="+mn-lt"/>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22ADE5"/>
                      </a:solidFill>
                      <a:prstDash val="solid"/>
                      <a:round/>
                      <a:headEnd type="none" w="med" len="med"/>
                      <a:tailEnd type="none" w="med" len="med"/>
                    </a:lnB>
                    <a:solidFill>
                      <a:srgbClr val="DFEFF7"/>
                    </a:solidFill>
                  </a:tcPr>
                </a:tc>
                <a:tc>
                  <a:txBody>
                    <a:bodyPr/>
                    <a:lstStyle/>
                    <a:p>
                      <a:pPr algn="ctr"/>
                      <a:r>
                        <a:rPr lang="en-US" sz="1800" baseline="0" dirty="0">
                          <a:latin typeface="+mn-lt"/>
                        </a:rPr>
                        <a:t>98.3%</a:t>
                      </a:r>
                      <a:endParaRPr lang="en-US" dirty="0">
                        <a:latin typeface="+mn-lt"/>
                      </a:endParaRPr>
                    </a:p>
                  </a:txBody>
                  <a:tcPr anchor="ctr">
                    <a:lnT w="12700" cap="flat" cmpd="sng" algn="ctr">
                      <a:solidFill>
                        <a:schemeClr val="bg1"/>
                      </a:solidFill>
                      <a:prstDash val="solid"/>
                      <a:round/>
                      <a:headEnd type="none" w="med" len="med"/>
                      <a:tailEnd type="none" w="med" len="med"/>
                    </a:lnT>
                    <a:lnB w="12700" cap="flat" cmpd="sng" algn="ctr">
                      <a:solidFill>
                        <a:srgbClr val="22ADE5"/>
                      </a:solidFill>
                      <a:prstDash val="solid"/>
                      <a:round/>
                      <a:headEnd type="none" w="med" len="med"/>
                      <a:tailEnd type="none" w="med" len="med"/>
                    </a:lnB>
                    <a:solidFill>
                      <a:srgbClr val="DFEFF7"/>
                    </a:solidFill>
                  </a:tcPr>
                </a:tc>
                <a:extLst>
                  <a:ext uri="{0D108BD9-81ED-4DB2-BD59-A6C34878D82A}">
                    <a16:rowId xmlns:a16="http://schemas.microsoft.com/office/drawing/2014/main" val="10001"/>
                  </a:ext>
                </a:extLst>
              </a:tr>
              <a:tr h="535021">
                <a:tc>
                  <a:txBody>
                    <a:bodyPr/>
                    <a:lstStyle/>
                    <a:p>
                      <a:pPr algn="ctr"/>
                      <a:r>
                        <a:rPr lang="en-US" sz="1800" baseline="0" dirty="0">
                          <a:latin typeface="+mn-lt"/>
                        </a:rPr>
                        <a:t>85</a:t>
                      </a:r>
                      <a:endParaRPr lang="en-US"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2700" cap="flat" cmpd="sng" algn="ctr">
                      <a:solidFill>
                        <a:srgbClr val="B7D25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aseline="0" dirty="0">
                          <a:latin typeface="+mn-lt"/>
                        </a:rPr>
                        <a:t>53.7%</a:t>
                      </a:r>
                      <a:endParaRPr lang="en-US"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2700" cap="flat" cmpd="sng" algn="ctr">
                      <a:solidFill>
                        <a:srgbClr val="B7D25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aseline="0" dirty="0">
                          <a:latin typeface="+mn-lt"/>
                        </a:rPr>
                        <a:t>62.1%</a:t>
                      </a:r>
                      <a:endParaRPr lang="en-US"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ADE5"/>
                      </a:solidFill>
                      <a:prstDash val="solid"/>
                      <a:round/>
                      <a:headEnd type="none" w="med" len="med"/>
                      <a:tailEnd type="none" w="med" len="med"/>
                    </a:lnT>
                    <a:lnB w="12700" cap="flat" cmpd="sng" algn="ctr">
                      <a:solidFill>
                        <a:srgbClr val="B7D25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aseline="0" dirty="0">
                          <a:latin typeface="+mn-lt"/>
                        </a:rPr>
                        <a:t>82.5%</a:t>
                      </a:r>
                      <a:endParaRPr lang="en-US" dirty="0">
                        <a:latin typeface="+mn-lt"/>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rgbClr val="22ADE5"/>
                      </a:solidFill>
                      <a:prstDash val="solid"/>
                      <a:round/>
                      <a:headEnd type="none" w="med" len="med"/>
                      <a:tailEnd type="none" w="med" len="med"/>
                    </a:lnT>
                    <a:lnB w="12700" cap="flat" cmpd="sng" algn="ctr">
                      <a:solidFill>
                        <a:srgbClr val="B7D25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5021">
                <a:tc>
                  <a:txBody>
                    <a:bodyPr/>
                    <a:lstStyle/>
                    <a:p>
                      <a:pPr algn="ctr"/>
                      <a:r>
                        <a:rPr lang="en-US" sz="1800" baseline="0" dirty="0">
                          <a:latin typeface="+mn-lt"/>
                        </a:rPr>
                        <a:t>95</a:t>
                      </a:r>
                      <a:endParaRPr lang="en-US"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rgbClr val="B7D25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F2C5"/>
                    </a:solidFill>
                  </a:tcPr>
                </a:tc>
                <a:tc>
                  <a:txBody>
                    <a:bodyPr/>
                    <a:lstStyle/>
                    <a:p>
                      <a:pPr algn="ctr"/>
                      <a:r>
                        <a:rPr lang="en-US" sz="1800" baseline="0" dirty="0">
                          <a:latin typeface="+mn-lt"/>
                        </a:rPr>
                        <a:t>13.3%</a:t>
                      </a:r>
                      <a:endParaRPr lang="en-US"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D252"/>
                      </a:solidFill>
                      <a:prstDash val="solid"/>
                      <a:round/>
                      <a:headEnd type="none" w="med" len="med"/>
                      <a:tailEnd type="none" w="med" len="med"/>
                    </a:lnT>
                    <a:lnB w="12700" cap="flat" cmpd="sng" algn="ctr">
                      <a:noFill/>
                      <a:prstDash val="solid"/>
                      <a:round/>
                      <a:headEnd type="none" w="med" len="med"/>
                      <a:tailEnd type="none" w="med" len="med"/>
                    </a:lnB>
                    <a:solidFill>
                      <a:srgbClr val="EAF2C5"/>
                    </a:solidFill>
                  </a:tcPr>
                </a:tc>
                <a:tc>
                  <a:txBody>
                    <a:bodyPr/>
                    <a:lstStyle/>
                    <a:p>
                      <a:pPr algn="ctr"/>
                      <a:r>
                        <a:rPr lang="en-US" sz="1800" baseline="0" dirty="0">
                          <a:latin typeface="+mn-lt"/>
                        </a:rPr>
                        <a:t>20.7%</a:t>
                      </a:r>
                      <a:endParaRPr lang="en-US" dirty="0">
                        <a:latin typeface="+mn-lt"/>
                      </a:endParaRPr>
                    </a:p>
                  </a:txBody>
                  <a:tcPr anchor="ctr">
                    <a:lnL w="12700" cap="flat" cmpd="sng" algn="ctr">
                      <a:solidFill>
                        <a:schemeClr val="bg1"/>
                      </a:solidFill>
                      <a:prstDash val="solid"/>
                      <a:round/>
                      <a:headEnd type="none" w="med" len="med"/>
                      <a:tailEnd type="none" w="med" len="med"/>
                    </a:lnL>
                    <a:lnT w="12700" cap="flat" cmpd="sng" algn="ctr">
                      <a:solidFill>
                        <a:srgbClr val="B7D252"/>
                      </a:solidFill>
                      <a:prstDash val="solid"/>
                      <a:round/>
                      <a:headEnd type="none" w="med" len="med"/>
                      <a:tailEnd type="none" w="med" len="med"/>
                    </a:lnT>
                    <a:lnB w="12700" cap="flat" cmpd="sng" algn="ctr">
                      <a:noFill/>
                      <a:prstDash val="solid"/>
                      <a:round/>
                      <a:headEnd type="none" w="med" len="med"/>
                      <a:tailEnd type="none" w="med" len="med"/>
                    </a:lnB>
                    <a:solidFill>
                      <a:srgbClr val="EAF2C5"/>
                    </a:solidFill>
                  </a:tcPr>
                </a:tc>
                <a:tc>
                  <a:txBody>
                    <a:bodyPr/>
                    <a:lstStyle/>
                    <a:p>
                      <a:pPr algn="ctr"/>
                      <a:r>
                        <a:rPr lang="en-US" sz="1800" baseline="0" dirty="0">
                          <a:latin typeface="+mn-lt"/>
                        </a:rPr>
                        <a:t>31.2%</a:t>
                      </a:r>
                      <a:endParaRPr lang="en-US" dirty="0">
                        <a:latin typeface="+mn-lt"/>
                      </a:endParaRPr>
                    </a:p>
                  </a:txBody>
                  <a:tcPr anchor="ctr">
                    <a:lnT w="12700" cap="flat" cmpd="sng" algn="ctr">
                      <a:solidFill>
                        <a:srgbClr val="B7D252"/>
                      </a:solidFill>
                      <a:prstDash val="solid"/>
                      <a:round/>
                      <a:headEnd type="none" w="med" len="med"/>
                      <a:tailEnd type="none" w="med" len="med"/>
                    </a:lnT>
                    <a:lnB w="12700" cap="flat" cmpd="sng" algn="ctr">
                      <a:noFill/>
                      <a:prstDash val="solid"/>
                      <a:round/>
                      <a:headEnd type="none" w="med" len="med"/>
                      <a:tailEnd type="none" w="med" len="med"/>
                    </a:lnB>
                    <a:solidFill>
                      <a:srgbClr val="EAF2C5"/>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542646" y="6283050"/>
            <a:ext cx="8144154" cy="424732"/>
          </a:xfrm>
          <a:prstGeom prst="rect">
            <a:avLst/>
          </a:prstGeom>
        </p:spPr>
        <p:txBody>
          <a:bodyPr wrap="square">
            <a:spAutoFit/>
          </a:bodyPr>
          <a:lstStyle/>
          <a:p>
            <a:pPr>
              <a:lnSpc>
                <a:spcPct val="90000"/>
              </a:lnSpc>
            </a:pPr>
            <a:r>
              <a:rPr lang="en-US" sz="1200" dirty="0"/>
              <a:t>Source: “IRI Fact Book 2019.” 18th Edition, Insured Retirement Institute, 2019. More recent data may alter these assessments </a:t>
            </a:r>
            <a:br>
              <a:rPr lang="en-US" sz="1200" dirty="0"/>
            </a:br>
            <a:r>
              <a:rPr lang="en-US" sz="1200" dirty="0"/>
              <a:t>or outcomes.</a:t>
            </a:r>
          </a:p>
        </p:txBody>
      </p:sp>
      <p:sp>
        <p:nvSpPr>
          <p:cNvPr id="2" name="Slide Number Placeholder 1">
            <a:extLst>
              <a:ext uri="{FF2B5EF4-FFF2-40B4-BE49-F238E27FC236}">
                <a16:creationId xmlns:a16="http://schemas.microsoft.com/office/drawing/2014/main" id="{0AB4B329-88C8-4B88-B598-C4695F0E5A02}"/>
              </a:ext>
            </a:extLst>
          </p:cNvPr>
          <p:cNvSpPr>
            <a:spLocks noGrp="1"/>
          </p:cNvSpPr>
          <p:nvPr>
            <p:ph type="sldNum" sz="quarter" idx="12"/>
          </p:nvPr>
        </p:nvSpPr>
        <p:spPr/>
        <p:txBody>
          <a:bodyPr/>
          <a:lstStyle/>
          <a:p>
            <a:fld id="{6736B3CA-E88C-4D03-9542-16433AE54E86}" type="slidenum">
              <a:rPr lang="en-US" smtClean="0"/>
              <a:pPr/>
              <a:t>5</a:t>
            </a:fld>
            <a:endParaRPr lang="en-US"/>
          </a:p>
        </p:txBody>
      </p:sp>
      <p:graphicFrame>
        <p:nvGraphicFramePr>
          <p:cNvPr id="3" name="Table 2">
            <a:extLst>
              <a:ext uri="{FF2B5EF4-FFF2-40B4-BE49-F238E27FC236}">
                <a16:creationId xmlns:a16="http://schemas.microsoft.com/office/drawing/2014/main" id="{87FA555E-8EA4-45F9-8BF8-5C2B48A9000D}"/>
              </a:ext>
            </a:extLst>
          </p:cNvPr>
          <p:cNvGraphicFramePr>
            <a:graphicFrameLocks noGrp="1"/>
          </p:cNvGraphicFramePr>
          <p:nvPr/>
        </p:nvGraphicFramePr>
        <p:xfrm>
          <a:off x="5933872" y="1245140"/>
          <a:ext cx="208280" cy="365760"/>
        </p:xfrm>
        <a:graphic>
          <a:graphicData uri="http://schemas.openxmlformats.org/drawingml/2006/table">
            <a:tbl>
              <a:tblPr/>
              <a:tblGrid>
                <a:gridCol w="208280">
                  <a:extLst>
                    <a:ext uri="{9D8B030D-6E8A-4147-A177-3AD203B41FA5}">
                      <a16:colId xmlns:a16="http://schemas.microsoft.com/office/drawing/2014/main" val="1212287090"/>
                    </a:ext>
                  </a:extLst>
                </a:gridCol>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481691070"/>
                  </a:ext>
                </a:extLst>
              </a:tr>
            </a:tbl>
          </a:graphicData>
        </a:graphic>
      </p:graphicFrame>
      <p:sp>
        <p:nvSpPr>
          <p:cNvPr id="13" name="Rectangle 12">
            <a:extLst>
              <a:ext uri="{FF2B5EF4-FFF2-40B4-BE49-F238E27FC236}">
                <a16:creationId xmlns:a16="http://schemas.microsoft.com/office/drawing/2014/main" id="{240031A4-A14B-41EC-9F64-A3BCC7C92F0D}"/>
              </a:ext>
            </a:extLst>
          </p:cNvPr>
          <p:cNvSpPr/>
          <p:nvPr/>
        </p:nvSpPr>
        <p:spPr>
          <a:xfrm>
            <a:off x="495299" y="807851"/>
            <a:ext cx="4723922" cy="461665"/>
          </a:xfrm>
          <a:prstGeom prst="rect">
            <a:avLst/>
          </a:prstGeom>
        </p:spPr>
        <p:txBody>
          <a:bodyPr wrap="none">
            <a:spAutoFit/>
          </a:bodyPr>
          <a:lstStyle/>
          <a:p>
            <a:r>
              <a:rPr lang="en-US" sz="2400" dirty="0">
                <a:solidFill>
                  <a:srgbClr val="00539F"/>
                </a:solidFill>
                <a:latin typeface="Calibri (Headings)"/>
                <a:ea typeface="+mj-ea"/>
                <a:cs typeface="+mj-cs"/>
              </a:rPr>
              <a:t>for Planning a Confident Retirement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1263" y="449099"/>
            <a:ext cx="8229600" cy="971550"/>
          </a:xfrm>
          <a:prstGeom prst="rect">
            <a:avLst/>
          </a:prstGeom>
          <a:noFill/>
        </p:spPr>
        <p:txBody>
          <a:bodyPr>
            <a:normAutofit/>
          </a:bodyPr>
          <a:lstStyle/>
          <a:p>
            <a:r>
              <a:rPr lang="en-US" dirty="0"/>
              <a:t>REASONS TO CONSIDER A DEFERRED </a:t>
            </a:r>
            <a:br>
              <a:rPr lang="en-US" dirty="0"/>
            </a:br>
            <a:r>
              <a:rPr lang="en-US" dirty="0"/>
              <a:t>INCOME ANNUITY</a:t>
            </a:r>
          </a:p>
        </p:txBody>
      </p:sp>
      <p:sp>
        <p:nvSpPr>
          <p:cNvPr id="6" name="TextBox 5"/>
          <p:cNvSpPr txBox="1"/>
          <p:nvPr/>
        </p:nvSpPr>
        <p:spPr>
          <a:xfrm>
            <a:off x="543697" y="6000769"/>
            <a:ext cx="8204886" cy="276999"/>
          </a:xfrm>
          <a:prstGeom prst="rect">
            <a:avLst/>
          </a:prstGeom>
          <a:noFill/>
        </p:spPr>
        <p:txBody>
          <a:bodyPr wrap="square" rtlCol="0">
            <a:spAutoFit/>
          </a:bodyPr>
          <a:lstStyle/>
          <a:p>
            <a:r>
              <a:rPr lang="en-US" sz="1200" dirty="0"/>
              <a:t>All guarantees are subject to the claims-paying ability and financial strength of the issuing insurance company.</a:t>
            </a:r>
          </a:p>
        </p:txBody>
      </p:sp>
      <p:sp>
        <p:nvSpPr>
          <p:cNvPr id="4" name="Slide Number Placeholder 3">
            <a:extLst>
              <a:ext uri="{FF2B5EF4-FFF2-40B4-BE49-F238E27FC236}">
                <a16:creationId xmlns:a16="http://schemas.microsoft.com/office/drawing/2014/main" id="{D5DE0597-8987-46A4-AC63-0582606ADA32}"/>
              </a:ext>
            </a:extLst>
          </p:cNvPr>
          <p:cNvSpPr>
            <a:spLocks noGrp="1"/>
          </p:cNvSpPr>
          <p:nvPr>
            <p:ph type="sldNum" sz="quarter" idx="12"/>
          </p:nvPr>
        </p:nvSpPr>
        <p:spPr/>
        <p:txBody>
          <a:bodyPr/>
          <a:lstStyle/>
          <a:p>
            <a:fld id="{6736B3CA-E88C-4D03-9542-16433AE54E86}" type="slidenum">
              <a:rPr lang="en-US" smtClean="0"/>
              <a:pPr/>
              <a:t>6</a:t>
            </a:fld>
            <a:endParaRPr lang="en-US"/>
          </a:p>
        </p:txBody>
      </p:sp>
      <p:graphicFrame>
        <p:nvGraphicFramePr>
          <p:cNvPr id="12" name="Table 11">
            <a:extLst>
              <a:ext uri="{FF2B5EF4-FFF2-40B4-BE49-F238E27FC236}">
                <a16:creationId xmlns:a16="http://schemas.microsoft.com/office/drawing/2014/main" id="{CB627CE5-5D34-46F6-8D91-8FAAE78A90BA}"/>
              </a:ext>
            </a:extLst>
          </p:cNvPr>
          <p:cNvGraphicFramePr>
            <a:graphicFrameLocks noGrp="1"/>
          </p:cNvGraphicFramePr>
          <p:nvPr>
            <p:extLst>
              <p:ext uri="{D42A27DB-BD31-4B8C-83A1-F6EECF244321}">
                <p14:modId xmlns:p14="http://schemas.microsoft.com/office/powerpoint/2010/main" val="3550448724"/>
              </p:ext>
            </p:extLst>
          </p:nvPr>
        </p:nvGraphicFramePr>
        <p:xfrm>
          <a:off x="565179" y="1715155"/>
          <a:ext cx="8039101" cy="842307"/>
        </p:xfrm>
        <a:graphic>
          <a:graphicData uri="http://schemas.openxmlformats.org/drawingml/2006/table">
            <a:tbl>
              <a:tblPr firstRow="1" bandRow="1">
                <a:tableStyleId>{5C22544A-7EE6-4342-B048-85BDC9FD1C3A}</a:tableStyleId>
              </a:tblPr>
              <a:tblGrid>
                <a:gridCol w="8039101">
                  <a:extLst>
                    <a:ext uri="{9D8B030D-6E8A-4147-A177-3AD203B41FA5}">
                      <a16:colId xmlns:a16="http://schemas.microsoft.com/office/drawing/2014/main" val="3279145309"/>
                    </a:ext>
                  </a:extLst>
                </a:gridCol>
              </a:tblGrid>
              <a:tr h="842307">
                <a:tc>
                  <a:txBody>
                    <a:bodyPr/>
                    <a:lstStyle/>
                    <a:p>
                      <a:pPr marL="285750" indent="-285750" algn="l">
                        <a:buFontTx/>
                        <a:buBlip>
                          <a:blip r:embed="rId3"/>
                        </a:buBlip>
                      </a:pPr>
                      <a:r>
                        <a:rPr lang="en-US" sz="2400" b="0" i="0" dirty="0">
                          <a:solidFill>
                            <a:schemeClr val="tx1"/>
                          </a:solidFill>
                        </a:rPr>
                        <a:t>Predictable future income</a:t>
                      </a:r>
                    </a:p>
                  </a:txBody>
                  <a:tcPr marL="274320" marT="91440" marB="91440" anchor="ctr">
                    <a:lnL w="9525" cap="flat" cmpd="sng" algn="ctr">
                      <a:solidFill>
                        <a:srgbClr val="E2EFF9"/>
                      </a:solidFill>
                      <a:prstDash val="solid"/>
                      <a:round/>
                      <a:headEnd type="none" w="med" len="med"/>
                      <a:tailEnd type="none" w="med" len="med"/>
                    </a:lnL>
                    <a:lnR w="9525" cap="flat" cmpd="sng" algn="ctr">
                      <a:solidFill>
                        <a:srgbClr val="E2EFF9"/>
                      </a:solidFill>
                      <a:prstDash val="solid"/>
                      <a:round/>
                      <a:headEnd type="none" w="med" len="med"/>
                      <a:tailEnd type="none" w="med" len="med"/>
                    </a:lnR>
                    <a:lnT w="9525" cap="flat" cmpd="sng" algn="ctr">
                      <a:solidFill>
                        <a:srgbClr val="E2EFF9"/>
                      </a:solidFill>
                      <a:prstDash val="solid"/>
                      <a:round/>
                      <a:headEnd type="none" w="med" len="med"/>
                      <a:tailEnd type="none" w="med" len="med"/>
                    </a:lnT>
                    <a:lnB w="9525" cap="flat" cmpd="sng" algn="ctr">
                      <a:solidFill>
                        <a:srgbClr val="21ADE4"/>
                      </a:solidFill>
                      <a:prstDash val="solid"/>
                      <a:round/>
                      <a:headEnd type="none" w="med" len="med"/>
                      <a:tailEnd type="none" w="med" len="med"/>
                    </a:lnB>
                    <a:solidFill>
                      <a:srgbClr val="E2EFF9"/>
                    </a:solidFill>
                  </a:tcPr>
                </a:tc>
                <a:extLst>
                  <a:ext uri="{0D108BD9-81ED-4DB2-BD59-A6C34878D82A}">
                    <a16:rowId xmlns:a16="http://schemas.microsoft.com/office/drawing/2014/main" val="3548772916"/>
                  </a:ext>
                </a:extLst>
              </a:tr>
            </a:tbl>
          </a:graphicData>
        </a:graphic>
      </p:graphicFrame>
      <p:graphicFrame>
        <p:nvGraphicFramePr>
          <p:cNvPr id="13" name="Table 12">
            <a:extLst>
              <a:ext uri="{FF2B5EF4-FFF2-40B4-BE49-F238E27FC236}">
                <a16:creationId xmlns:a16="http://schemas.microsoft.com/office/drawing/2014/main" id="{4B37CF1C-77BE-494B-A54B-905F288F130B}"/>
              </a:ext>
            </a:extLst>
          </p:cNvPr>
          <p:cNvGraphicFramePr>
            <a:graphicFrameLocks noGrp="1"/>
          </p:cNvGraphicFramePr>
          <p:nvPr>
            <p:extLst>
              <p:ext uri="{D42A27DB-BD31-4B8C-83A1-F6EECF244321}">
                <p14:modId xmlns:p14="http://schemas.microsoft.com/office/powerpoint/2010/main" val="277873140"/>
              </p:ext>
            </p:extLst>
          </p:nvPr>
        </p:nvGraphicFramePr>
        <p:xfrm>
          <a:off x="567103" y="2658484"/>
          <a:ext cx="8039101" cy="799091"/>
        </p:xfrm>
        <a:graphic>
          <a:graphicData uri="http://schemas.openxmlformats.org/drawingml/2006/table">
            <a:tbl>
              <a:tblPr firstRow="1" bandRow="1">
                <a:tableStyleId>{5C22544A-7EE6-4342-B048-85BDC9FD1C3A}</a:tableStyleId>
              </a:tblPr>
              <a:tblGrid>
                <a:gridCol w="8039101">
                  <a:extLst>
                    <a:ext uri="{9D8B030D-6E8A-4147-A177-3AD203B41FA5}">
                      <a16:colId xmlns:a16="http://schemas.microsoft.com/office/drawing/2014/main" val="3279145309"/>
                    </a:ext>
                  </a:extLst>
                </a:gridCol>
              </a:tblGrid>
              <a:tr h="799091">
                <a:tc>
                  <a:txBody>
                    <a:bodyPr/>
                    <a:lstStyle/>
                    <a:p>
                      <a:pPr marL="285750" indent="-285750" algn="l" defTabSz="914400" rtl="0" eaLnBrk="1" latinLnBrk="0" hangingPunct="1">
                        <a:buFontTx/>
                        <a:buBlip>
                          <a:blip r:embed="rId3"/>
                        </a:buBlip>
                      </a:pPr>
                      <a:r>
                        <a:rPr lang="en-US" sz="2400" b="0" i="0" kern="1200" dirty="0">
                          <a:solidFill>
                            <a:schemeClr val="tx1"/>
                          </a:solidFill>
                          <a:latin typeface="+mn-lt"/>
                          <a:ea typeface="+mn-ea"/>
                          <a:cs typeface="+mn-cs"/>
                        </a:rPr>
                        <a:t>Customizable to create the income you need</a:t>
                      </a:r>
                    </a:p>
                  </a:txBody>
                  <a:tcPr marL="274320" marT="91440" marB="91440" anchor="ctr">
                    <a:lnL w="9525" cap="flat" cmpd="sng" algn="ctr">
                      <a:solidFill>
                        <a:srgbClr val="E8F2CA"/>
                      </a:solidFill>
                      <a:prstDash val="solid"/>
                      <a:round/>
                      <a:headEnd type="none" w="med" len="med"/>
                      <a:tailEnd type="none" w="med" len="med"/>
                    </a:lnL>
                    <a:lnR w="9525" cap="flat" cmpd="sng" algn="ctr">
                      <a:solidFill>
                        <a:srgbClr val="E8F2CA"/>
                      </a:solidFill>
                      <a:prstDash val="solid"/>
                      <a:round/>
                      <a:headEnd type="none" w="med" len="med"/>
                      <a:tailEnd type="none" w="med" len="med"/>
                    </a:lnR>
                    <a:lnT w="9525" cap="flat" cmpd="sng" algn="ctr">
                      <a:solidFill>
                        <a:srgbClr val="E8F2CA"/>
                      </a:solidFill>
                      <a:prstDash val="solid"/>
                      <a:round/>
                      <a:headEnd type="none" w="med" len="med"/>
                      <a:tailEnd type="none" w="med" len="med"/>
                    </a:lnT>
                    <a:lnB w="9525" cap="flat" cmpd="sng" algn="ctr">
                      <a:solidFill>
                        <a:srgbClr val="B0D23F"/>
                      </a:solidFill>
                      <a:prstDash val="solid"/>
                      <a:round/>
                      <a:headEnd type="none" w="med" len="med"/>
                      <a:tailEnd type="none" w="med" len="med"/>
                    </a:lnB>
                    <a:solidFill>
                      <a:srgbClr val="E8F2CA"/>
                    </a:solidFill>
                  </a:tcPr>
                </a:tc>
                <a:extLst>
                  <a:ext uri="{0D108BD9-81ED-4DB2-BD59-A6C34878D82A}">
                    <a16:rowId xmlns:a16="http://schemas.microsoft.com/office/drawing/2014/main" val="3548772916"/>
                  </a:ext>
                </a:extLst>
              </a:tr>
            </a:tbl>
          </a:graphicData>
        </a:graphic>
      </p:graphicFrame>
      <p:graphicFrame>
        <p:nvGraphicFramePr>
          <p:cNvPr id="14" name="Table 13">
            <a:extLst>
              <a:ext uri="{FF2B5EF4-FFF2-40B4-BE49-F238E27FC236}">
                <a16:creationId xmlns:a16="http://schemas.microsoft.com/office/drawing/2014/main" id="{E235ED44-0FA1-4BA0-81A9-5CFF84F4F2E8}"/>
              </a:ext>
            </a:extLst>
          </p:cNvPr>
          <p:cNvGraphicFramePr>
            <a:graphicFrameLocks noGrp="1"/>
          </p:cNvGraphicFramePr>
          <p:nvPr>
            <p:extLst>
              <p:ext uri="{D42A27DB-BD31-4B8C-83A1-F6EECF244321}">
                <p14:modId xmlns:p14="http://schemas.microsoft.com/office/powerpoint/2010/main" val="1028742539"/>
              </p:ext>
            </p:extLst>
          </p:nvPr>
        </p:nvGraphicFramePr>
        <p:xfrm>
          <a:off x="581388" y="3543457"/>
          <a:ext cx="8039101" cy="799943"/>
        </p:xfrm>
        <a:graphic>
          <a:graphicData uri="http://schemas.openxmlformats.org/drawingml/2006/table">
            <a:tbl>
              <a:tblPr firstRow="1" bandRow="1">
                <a:tableStyleId>{5C22544A-7EE6-4342-B048-85BDC9FD1C3A}</a:tableStyleId>
              </a:tblPr>
              <a:tblGrid>
                <a:gridCol w="8039101">
                  <a:extLst>
                    <a:ext uri="{9D8B030D-6E8A-4147-A177-3AD203B41FA5}">
                      <a16:colId xmlns:a16="http://schemas.microsoft.com/office/drawing/2014/main" val="3279145309"/>
                    </a:ext>
                  </a:extLst>
                </a:gridCol>
              </a:tblGrid>
              <a:tr h="799943">
                <a:tc>
                  <a:txBody>
                    <a:bodyPr/>
                    <a:lstStyle/>
                    <a:p>
                      <a:pPr marL="285750" indent="-285750" algn="l">
                        <a:buFontTx/>
                        <a:buBlip>
                          <a:blip r:embed="rId3"/>
                        </a:buBlip>
                      </a:pPr>
                      <a:r>
                        <a:rPr lang="en-US" sz="2400" b="0" i="0" kern="1200" dirty="0">
                          <a:solidFill>
                            <a:schemeClr val="tx1"/>
                          </a:solidFill>
                          <a:latin typeface="+mn-lt"/>
                          <a:ea typeface="+mn-ea"/>
                          <a:cs typeface="+mn-cs"/>
                        </a:rPr>
                        <a:t>Flexibility for life’s changing circumstances</a:t>
                      </a:r>
                    </a:p>
                  </a:txBody>
                  <a:tcPr marL="274320" marT="91440" marB="91440" anchor="ctr">
                    <a:lnL w="9525" cap="flat" cmpd="sng" algn="ctr">
                      <a:solidFill>
                        <a:srgbClr val="E2EFF9"/>
                      </a:solidFill>
                      <a:prstDash val="solid"/>
                      <a:round/>
                      <a:headEnd type="none" w="med" len="med"/>
                      <a:tailEnd type="none" w="med" len="med"/>
                    </a:lnL>
                    <a:lnR w="9525" cap="flat" cmpd="sng" algn="ctr">
                      <a:solidFill>
                        <a:srgbClr val="E2EFF9"/>
                      </a:solidFill>
                      <a:prstDash val="solid"/>
                      <a:round/>
                      <a:headEnd type="none" w="med" len="med"/>
                      <a:tailEnd type="none" w="med" len="med"/>
                    </a:lnR>
                    <a:lnT w="9525" cap="flat" cmpd="sng" algn="ctr">
                      <a:solidFill>
                        <a:srgbClr val="E2EFF9"/>
                      </a:solidFill>
                      <a:prstDash val="solid"/>
                      <a:round/>
                      <a:headEnd type="none" w="med" len="med"/>
                      <a:tailEnd type="none" w="med" len="med"/>
                    </a:lnT>
                    <a:lnB w="9525" cap="flat" cmpd="sng" algn="ctr">
                      <a:solidFill>
                        <a:srgbClr val="21ADE4"/>
                      </a:solidFill>
                      <a:prstDash val="solid"/>
                      <a:round/>
                      <a:headEnd type="none" w="med" len="med"/>
                      <a:tailEnd type="none" w="med" len="med"/>
                    </a:lnB>
                    <a:solidFill>
                      <a:srgbClr val="E2EFF9"/>
                    </a:solidFill>
                  </a:tcPr>
                </a:tc>
                <a:extLst>
                  <a:ext uri="{0D108BD9-81ED-4DB2-BD59-A6C34878D82A}">
                    <a16:rowId xmlns:a16="http://schemas.microsoft.com/office/drawing/2014/main" val="354877291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69498"/>
            <a:ext cx="9144000" cy="4236171"/>
          </a:xfrm>
          <a:prstGeom prst="rect">
            <a:avLst/>
          </a:prstGeom>
          <a:solidFill>
            <a:srgbClr val="ABD2EF">
              <a:alpha val="34902"/>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4176" y="2135891"/>
            <a:ext cx="8153399" cy="2873061"/>
          </a:xfrm>
          <a:prstGeom prst="rect">
            <a:avLst/>
          </a:prstGeom>
        </p:spPr>
        <p:txBody>
          <a:bodyPr/>
          <a:lstStyle/>
          <a:p>
            <a:pPr lvl="0">
              <a:lnSpc>
                <a:spcPts val="3000"/>
              </a:lnSpc>
              <a:spcBef>
                <a:spcPts val="1000"/>
              </a:spcBef>
            </a:pPr>
            <a:r>
              <a:rPr lang="en-US" dirty="0"/>
              <a:t>Guaranteed income payments for your life, life of </a:t>
            </a:r>
            <a:br>
              <a:rPr lang="en-US" dirty="0"/>
            </a:br>
            <a:r>
              <a:rPr lang="en-US" dirty="0"/>
              <a:t>you and your spouse, or for a specified period</a:t>
            </a:r>
          </a:p>
          <a:p>
            <a:pPr lvl="0">
              <a:lnSpc>
                <a:spcPts val="3000"/>
              </a:lnSpc>
              <a:spcBef>
                <a:spcPts val="1000"/>
              </a:spcBef>
            </a:pPr>
            <a:r>
              <a:rPr lang="en-US" dirty="0"/>
              <a:t>Can be established as a </a:t>
            </a:r>
            <a:br>
              <a:rPr lang="en-US" dirty="0"/>
            </a:br>
            <a:r>
              <a:rPr lang="en-US" dirty="0"/>
              <a:t>qualified longevity annuity contract (QLAC)</a:t>
            </a:r>
            <a:r>
              <a:rPr lang="en-US" baseline="30000" dirty="0"/>
              <a:t>1</a:t>
            </a:r>
          </a:p>
          <a:p>
            <a:pPr lvl="0">
              <a:lnSpc>
                <a:spcPts val="3000"/>
              </a:lnSpc>
              <a:spcBef>
                <a:spcPts val="1000"/>
              </a:spcBef>
            </a:pPr>
            <a:r>
              <a:rPr lang="en-US" dirty="0"/>
              <a:t>Not invested in the market, so not subject to</a:t>
            </a:r>
            <a:br>
              <a:rPr lang="en-US" dirty="0"/>
            </a:br>
            <a:r>
              <a:rPr lang="en-US" dirty="0"/>
              <a:t>market fluctuations</a:t>
            </a:r>
          </a:p>
        </p:txBody>
      </p:sp>
      <p:sp>
        <p:nvSpPr>
          <p:cNvPr id="12290" name="Title 1"/>
          <p:cNvSpPr>
            <a:spLocks noGrp="1"/>
          </p:cNvSpPr>
          <p:nvPr>
            <p:ph type="title"/>
          </p:nvPr>
        </p:nvSpPr>
        <p:spPr>
          <a:xfrm>
            <a:off x="457200" y="487754"/>
            <a:ext cx="8229600" cy="437528"/>
          </a:xfrm>
          <a:prstGeom prst="rect">
            <a:avLst/>
          </a:prstGeom>
        </p:spPr>
        <p:txBody>
          <a:bodyPr/>
          <a:lstStyle/>
          <a:p>
            <a:r>
              <a:rPr lang="en-US" dirty="0"/>
              <a:t>WHY PACIFIC SECURE INCOME</a:t>
            </a:r>
          </a:p>
        </p:txBody>
      </p:sp>
      <p:sp>
        <p:nvSpPr>
          <p:cNvPr id="16" name="TextBox 15"/>
          <p:cNvSpPr txBox="1"/>
          <p:nvPr/>
        </p:nvSpPr>
        <p:spPr>
          <a:xfrm>
            <a:off x="489046" y="6240863"/>
            <a:ext cx="3041151" cy="276999"/>
          </a:xfrm>
          <a:prstGeom prst="rect">
            <a:avLst/>
          </a:prstGeom>
          <a:noFill/>
        </p:spPr>
        <p:txBody>
          <a:bodyPr wrap="square" rtlCol="0">
            <a:spAutoFit/>
          </a:bodyPr>
          <a:lstStyle/>
          <a:p>
            <a:r>
              <a:rPr lang="en-US" sz="1200" baseline="30000" dirty="0"/>
              <a:t>1 </a:t>
            </a:r>
            <a:r>
              <a:rPr lang="en-US" sz="1200" dirty="0"/>
              <a:t>QLAC restrictions and limitations may apply. </a:t>
            </a:r>
          </a:p>
        </p:txBody>
      </p:sp>
      <p:sp>
        <p:nvSpPr>
          <p:cNvPr id="3" name="Slide Number Placeholder 2">
            <a:extLst>
              <a:ext uri="{FF2B5EF4-FFF2-40B4-BE49-F238E27FC236}">
                <a16:creationId xmlns:a16="http://schemas.microsoft.com/office/drawing/2014/main" id="{94454BAF-2382-415C-852F-DBFF5700F045}"/>
              </a:ext>
            </a:extLst>
          </p:cNvPr>
          <p:cNvSpPr>
            <a:spLocks noGrp="1"/>
          </p:cNvSpPr>
          <p:nvPr>
            <p:ph type="sldNum" sz="quarter" idx="12"/>
          </p:nvPr>
        </p:nvSpPr>
        <p:spPr/>
        <p:txBody>
          <a:bodyPr/>
          <a:lstStyle/>
          <a:p>
            <a:fld id="{6736B3CA-E88C-4D03-9542-16433AE54E86}" type="slidenum">
              <a:rPr lang="en-US" smtClean="0"/>
              <a:pPr/>
              <a:t>7</a:t>
            </a:fld>
            <a:endParaRPr lang="en-US" dirty="0"/>
          </a:p>
        </p:txBody>
      </p:sp>
      <p:sp>
        <p:nvSpPr>
          <p:cNvPr id="9" name="Rectangle 8">
            <a:extLst>
              <a:ext uri="{FF2B5EF4-FFF2-40B4-BE49-F238E27FC236}">
                <a16:creationId xmlns:a16="http://schemas.microsoft.com/office/drawing/2014/main" id="{6C023C33-B527-432B-9819-F875488DC86A}"/>
              </a:ext>
            </a:extLst>
          </p:cNvPr>
          <p:cNvSpPr/>
          <p:nvPr/>
        </p:nvSpPr>
        <p:spPr>
          <a:xfrm>
            <a:off x="510562" y="1583487"/>
            <a:ext cx="8156741" cy="523220"/>
          </a:xfrm>
          <a:prstGeom prst="rect">
            <a:avLst/>
          </a:prstGeom>
        </p:spPr>
        <p:txBody>
          <a:bodyPr wrap="square">
            <a:spAutoFit/>
          </a:bodyPr>
          <a:lstStyle/>
          <a:p>
            <a:r>
              <a:rPr lang="en-US" sz="2800" b="1" dirty="0">
                <a:solidFill>
                  <a:srgbClr val="4463A0"/>
                </a:solidFill>
              </a:rPr>
              <a:t>Predictable future income</a:t>
            </a:r>
          </a:p>
        </p:txBody>
      </p:sp>
      <p:grpSp>
        <p:nvGrpSpPr>
          <p:cNvPr id="15" name="Group 14"/>
          <p:cNvGrpSpPr>
            <a:grpSpLocks noChangeAspect="1"/>
          </p:cNvGrpSpPr>
          <p:nvPr/>
        </p:nvGrpSpPr>
        <p:grpSpPr>
          <a:xfrm>
            <a:off x="8398228" y="0"/>
            <a:ext cx="596194" cy="6858000"/>
            <a:chOff x="4374693" y="1371600"/>
            <a:chExt cx="368757" cy="4241800"/>
          </a:xfrm>
        </p:grpSpPr>
        <p:sp>
          <p:nvSpPr>
            <p:cNvPr id="17" name="Freeform 16"/>
            <p:cNvSpPr/>
            <p:nvPr/>
          </p:nvSpPr>
          <p:spPr>
            <a:xfrm>
              <a:off x="4374693" y="1371600"/>
              <a:ext cx="333465" cy="4241800"/>
            </a:xfrm>
            <a:custGeom>
              <a:avLst/>
              <a:gdLst>
                <a:gd name="connsiteX0" fmla="*/ 210007 w 333465"/>
                <a:gd name="connsiteY0" fmla="*/ 0 h 4241800"/>
                <a:gd name="connsiteX1" fmla="*/ 6807 w 333465"/>
                <a:gd name="connsiteY1" fmla="*/ 958850 h 4241800"/>
                <a:gd name="connsiteX2" fmla="*/ 70307 w 333465"/>
                <a:gd name="connsiteY2" fmla="*/ 1962150 h 4241800"/>
                <a:gd name="connsiteX3" fmla="*/ 286207 w 333465"/>
                <a:gd name="connsiteY3" fmla="*/ 3003550 h 4241800"/>
                <a:gd name="connsiteX4" fmla="*/ 330657 w 333465"/>
                <a:gd name="connsiteY4" fmla="*/ 3695700 h 4241800"/>
                <a:gd name="connsiteX5" fmla="*/ 235407 w 333465"/>
                <a:gd name="connsiteY5" fmla="*/ 4241800 h 424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65" h="4241800">
                  <a:moveTo>
                    <a:pt x="210007" y="0"/>
                  </a:moveTo>
                  <a:cubicBezTo>
                    <a:pt x="120048" y="315912"/>
                    <a:pt x="30090" y="631825"/>
                    <a:pt x="6807" y="958850"/>
                  </a:cubicBezTo>
                  <a:cubicBezTo>
                    <a:pt x="-16476" y="1285875"/>
                    <a:pt x="23740" y="1621367"/>
                    <a:pt x="70307" y="1962150"/>
                  </a:cubicBezTo>
                  <a:cubicBezTo>
                    <a:pt x="116874" y="2302933"/>
                    <a:pt x="242815" y="2714625"/>
                    <a:pt x="286207" y="3003550"/>
                  </a:cubicBezTo>
                  <a:cubicBezTo>
                    <a:pt x="329599" y="3292475"/>
                    <a:pt x="339124" y="3489325"/>
                    <a:pt x="330657" y="3695700"/>
                  </a:cubicBezTo>
                  <a:cubicBezTo>
                    <a:pt x="322190" y="3902075"/>
                    <a:pt x="278798" y="4071937"/>
                    <a:pt x="235407" y="4241800"/>
                  </a:cubicBezTo>
                </a:path>
              </a:pathLst>
            </a:custGeom>
            <a:noFill/>
            <a:ln w="19050" cmpd="sng">
              <a:solidFill>
                <a:srgbClr val="43AED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413250" y="1377950"/>
              <a:ext cx="330200" cy="4235450"/>
            </a:xfrm>
            <a:custGeom>
              <a:avLst/>
              <a:gdLst>
                <a:gd name="connsiteX0" fmla="*/ 330200 w 330200"/>
                <a:gd name="connsiteY0" fmla="*/ 0 h 4235450"/>
                <a:gd name="connsiteX1" fmla="*/ 69850 w 330200"/>
                <a:gd name="connsiteY1" fmla="*/ 869950 h 4235450"/>
                <a:gd name="connsiteX2" fmla="*/ 19050 w 330200"/>
                <a:gd name="connsiteY2" fmla="*/ 1936750 h 4235450"/>
                <a:gd name="connsiteX3" fmla="*/ 158750 w 330200"/>
                <a:gd name="connsiteY3" fmla="*/ 3016250 h 4235450"/>
                <a:gd name="connsiteX4" fmla="*/ 152400 w 330200"/>
                <a:gd name="connsiteY4" fmla="*/ 3594100 h 4235450"/>
                <a:gd name="connsiteX5" fmla="*/ 0 w 330200"/>
                <a:gd name="connsiteY5" fmla="*/ 4235450 h 423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 h="4235450">
                  <a:moveTo>
                    <a:pt x="330200" y="0"/>
                  </a:moveTo>
                  <a:cubicBezTo>
                    <a:pt x="225954" y="273579"/>
                    <a:pt x="121708" y="547158"/>
                    <a:pt x="69850" y="869950"/>
                  </a:cubicBezTo>
                  <a:cubicBezTo>
                    <a:pt x="17992" y="1192742"/>
                    <a:pt x="4233" y="1579033"/>
                    <a:pt x="19050" y="1936750"/>
                  </a:cubicBezTo>
                  <a:cubicBezTo>
                    <a:pt x="33867" y="2294467"/>
                    <a:pt x="136525" y="2740025"/>
                    <a:pt x="158750" y="3016250"/>
                  </a:cubicBezTo>
                  <a:cubicBezTo>
                    <a:pt x="180975" y="3292475"/>
                    <a:pt x="178858" y="3390900"/>
                    <a:pt x="152400" y="3594100"/>
                  </a:cubicBezTo>
                  <a:cubicBezTo>
                    <a:pt x="125942" y="3797300"/>
                    <a:pt x="62971" y="4016375"/>
                    <a:pt x="0" y="4235450"/>
                  </a:cubicBezTo>
                </a:path>
              </a:pathLst>
            </a:custGeom>
            <a:noFill/>
            <a:ln w="19050" cmpd="sng">
              <a:solidFill>
                <a:srgbClr val="B0C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8859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69498"/>
            <a:ext cx="9144000" cy="4236171"/>
          </a:xfrm>
          <a:prstGeom prst="rect">
            <a:avLst/>
          </a:prstGeom>
          <a:solidFill>
            <a:srgbClr val="ABD2EF">
              <a:alpha val="34902"/>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4176" y="2135891"/>
            <a:ext cx="8153399" cy="2873061"/>
          </a:xfrm>
          <a:prstGeom prst="rect">
            <a:avLst/>
          </a:prstGeom>
        </p:spPr>
        <p:txBody>
          <a:bodyPr/>
          <a:lstStyle/>
          <a:p>
            <a:pPr lvl="0">
              <a:lnSpc>
                <a:spcPts val="3000"/>
              </a:lnSpc>
              <a:spcBef>
                <a:spcPts val="1000"/>
              </a:spcBef>
            </a:pPr>
            <a:r>
              <a:rPr lang="en-US" dirty="0"/>
              <a:t>Make a lump-sum purchase payment </a:t>
            </a:r>
            <a:br>
              <a:rPr lang="en-US" dirty="0"/>
            </a:br>
            <a:r>
              <a:rPr lang="en-US" dirty="0"/>
              <a:t>or build income over time with a series of </a:t>
            </a:r>
            <a:br>
              <a:rPr lang="en-US" dirty="0"/>
            </a:br>
            <a:r>
              <a:rPr lang="en-US" dirty="0"/>
              <a:t>purchase payments</a:t>
            </a:r>
          </a:p>
          <a:p>
            <a:pPr lvl="0">
              <a:lnSpc>
                <a:spcPts val="3000"/>
              </a:lnSpc>
              <a:spcBef>
                <a:spcPts val="1000"/>
              </a:spcBef>
            </a:pPr>
            <a:r>
              <a:rPr lang="en-US" dirty="0"/>
              <a:t>A number of annuity income options</a:t>
            </a:r>
          </a:p>
          <a:p>
            <a:pPr lvl="0">
              <a:lnSpc>
                <a:spcPts val="3000"/>
              </a:lnSpc>
              <a:spcBef>
                <a:spcPts val="1000"/>
              </a:spcBef>
            </a:pPr>
            <a:r>
              <a:rPr lang="en-US" dirty="0"/>
              <a:t>Option to help protect against inflation</a:t>
            </a:r>
            <a:r>
              <a:rPr lang="en-US" baseline="30000" dirty="0"/>
              <a:t>1</a:t>
            </a:r>
            <a:endParaRPr lang="en-US" dirty="0"/>
          </a:p>
        </p:txBody>
      </p:sp>
      <p:sp>
        <p:nvSpPr>
          <p:cNvPr id="12290" name="Title 1"/>
          <p:cNvSpPr>
            <a:spLocks noGrp="1"/>
          </p:cNvSpPr>
          <p:nvPr>
            <p:ph type="title"/>
          </p:nvPr>
        </p:nvSpPr>
        <p:spPr>
          <a:xfrm>
            <a:off x="457200" y="487322"/>
            <a:ext cx="8229600" cy="437528"/>
          </a:xfrm>
          <a:prstGeom prst="rect">
            <a:avLst/>
          </a:prstGeom>
        </p:spPr>
        <p:txBody>
          <a:bodyPr/>
          <a:lstStyle/>
          <a:p>
            <a:r>
              <a:rPr lang="en-US" dirty="0"/>
              <a:t>WHY PACIFIC SECURE INCOME</a:t>
            </a:r>
          </a:p>
        </p:txBody>
      </p:sp>
      <p:sp>
        <p:nvSpPr>
          <p:cNvPr id="16" name="TextBox 15"/>
          <p:cNvSpPr txBox="1"/>
          <p:nvPr/>
        </p:nvSpPr>
        <p:spPr>
          <a:xfrm>
            <a:off x="489046" y="6240863"/>
            <a:ext cx="3041151" cy="276999"/>
          </a:xfrm>
          <a:prstGeom prst="rect">
            <a:avLst/>
          </a:prstGeom>
          <a:noFill/>
        </p:spPr>
        <p:txBody>
          <a:bodyPr wrap="square" rtlCol="0">
            <a:spAutoFit/>
          </a:bodyPr>
          <a:lstStyle/>
          <a:p>
            <a:r>
              <a:rPr lang="en-US" sz="1200" baseline="30000" dirty="0"/>
              <a:t>1</a:t>
            </a:r>
            <a:r>
              <a:rPr lang="en-US" sz="1200" dirty="0"/>
              <a:t>Not available with a QLAC or traditional IRA.</a:t>
            </a:r>
          </a:p>
        </p:txBody>
      </p:sp>
      <p:sp>
        <p:nvSpPr>
          <p:cNvPr id="3" name="Slide Number Placeholder 2">
            <a:extLst>
              <a:ext uri="{FF2B5EF4-FFF2-40B4-BE49-F238E27FC236}">
                <a16:creationId xmlns:a16="http://schemas.microsoft.com/office/drawing/2014/main" id="{94454BAF-2382-415C-852F-DBFF5700F045}"/>
              </a:ext>
            </a:extLst>
          </p:cNvPr>
          <p:cNvSpPr>
            <a:spLocks noGrp="1"/>
          </p:cNvSpPr>
          <p:nvPr>
            <p:ph type="sldNum" sz="quarter" idx="12"/>
          </p:nvPr>
        </p:nvSpPr>
        <p:spPr/>
        <p:txBody>
          <a:bodyPr/>
          <a:lstStyle/>
          <a:p>
            <a:fld id="{6736B3CA-E88C-4D03-9542-16433AE54E86}" type="slidenum">
              <a:rPr lang="en-US" smtClean="0"/>
              <a:pPr/>
              <a:t>8</a:t>
            </a:fld>
            <a:endParaRPr lang="en-US" dirty="0"/>
          </a:p>
        </p:txBody>
      </p:sp>
      <p:sp>
        <p:nvSpPr>
          <p:cNvPr id="9" name="Rectangle 8">
            <a:extLst>
              <a:ext uri="{FF2B5EF4-FFF2-40B4-BE49-F238E27FC236}">
                <a16:creationId xmlns:a16="http://schemas.microsoft.com/office/drawing/2014/main" id="{6C023C33-B527-432B-9819-F875488DC86A}"/>
              </a:ext>
            </a:extLst>
          </p:cNvPr>
          <p:cNvSpPr/>
          <p:nvPr/>
        </p:nvSpPr>
        <p:spPr>
          <a:xfrm>
            <a:off x="510562" y="1583487"/>
            <a:ext cx="8156741" cy="523220"/>
          </a:xfrm>
          <a:prstGeom prst="rect">
            <a:avLst/>
          </a:prstGeom>
        </p:spPr>
        <p:txBody>
          <a:bodyPr wrap="square">
            <a:spAutoFit/>
          </a:bodyPr>
          <a:lstStyle/>
          <a:p>
            <a:r>
              <a:rPr lang="en-US" sz="2800" b="1" dirty="0">
                <a:solidFill>
                  <a:srgbClr val="4463A0"/>
                </a:solidFill>
              </a:rPr>
              <a:t>Customizable to create the income you need</a:t>
            </a:r>
          </a:p>
        </p:txBody>
      </p:sp>
      <p:grpSp>
        <p:nvGrpSpPr>
          <p:cNvPr id="17" name="Group 16"/>
          <p:cNvGrpSpPr>
            <a:grpSpLocks noChangeAspect="1"/>
          </p:cNvGrpSpPr>
          <p:nvPr/>
        </p:nvGrpSpPr>
        <p:grpSpPr>
          <a:xfrm>
            <a:off x="8398228" y="0"/>
            <a:ext cx="596194" cy="6858000"/>
            <a:chOff x="4374693" y="1371600"/>
            <a:chExt cx="368757" cy="4241800"/>
          </a:xfrm>
        </p:grpSpPr>
        <p:sp>
          <p:nvSpPr>
            <p:cNvPr id="18" name="Freeform 17"/>
            <p:cNvSpPr/>
            <p:nvPr/>
          </p:nvSpPr>
          <p:spPr>
            <a:xfrm>
              <a:off x="4374693" y="1371600"/>
              <a:ext cx="333465" cy="4241800"/>
            </a:xfrm>
            <a:custGeom>
              <a:avLst/>
              <a:gdLst>
                <a:gd name="connsiteX0" fmla="*/ 210007 w 333465"/>
                <a:gd name="connsiteY0" fmla="*/ 0 h 4241800"/>
                <a:gd name="connsiteX1" fmla="*/ 6807 w 333465"/>
                <a:gd name="connsiteY1" fmla="*/ 958850 h 4241800"/>
                <a:gd name="connsiteX2" fmla="*/ 70307 w 333465"/>
                <a:gd name="connsiteY2" fmla="*/ 1962150 h 4241800"/>
                <a:gd name="connsiteX3" fmla="*/ 286207 w 333465"/>
                <a:gd name="connsiteY3" fmla="*/ 3003550 h 4241800"/>
                <a:gd name="connsiteX4" fmla="*/ 330657 w 333465"/>
                <a:gd name="connsiteY4" fmla="*/ 3695700 h 4241800"/>
                <a:gd name="connsiteX5" fmla="*/ 235407 w 333465"/>
                <a:gd name="connsiteY5" fmla="*/ 4241800 h 424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65" h="4241800">
                  <a:moveTo>
                    <a:pt x="210007" y="0"/>
                  </a:moveTo>
                  <a:cubicBezTo>
                    <a:pt x="120048" y="315912"/>
                    <a:pt x="30090" y="631825"/>
                    <a:pt x="6807" y="958850"/>
                  </a:cubicBezTo>
                  <a:cubicBezTo>
                    <a:pt x="-16476" y="1285875"/>
                    <a:pt x="23740" y="1621367"/>
                    <a:pt x="70307" y="1962150"/>
                  </a:cubicBezTo>
                  <a:cubicBezTo>
                    <a:pt x="116874" y="2302933"/>
                    <a:pt x="242815" y="2714625"/>
                    <a:pt x="286207" y="3003550"/>
                  </a:cubicBezTo>
                  <a:cubicBezTo>
                    <a:pt x="329599" y="3292475"/>
                    <a:pt x="339124" y="3489325"/>
                    <a:pt x="330657" y="3695700"/>
                  </a:cubicBezTo>
                  <a:cubicBezTo>
                    <a:pt x="322190" y="3902075"/>
                    <a:pt x="278798" y="4071937"/>
                    <a:pt x="235407" y="4241800"/>
                  </a:cubicBezTo>
                </a:path>
              </a:pathLst>
            </a:custGeom>
            <a:noFill/>
            <a:ln w="19050" cmpd="sng">
              <a:solidFill>
                <a:srgbClr val="43AED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413250" y="1377950"/>
              <a:ext cx="330200" cy="4235450"/>
            </a:xfrm>
            <a:custGeom>
              <a:avLst/>
              <a:gdLst>
                <a:gd name="connsiteX0" fmla="*/ 330200 w 330200"/>
                <a:gd name="connsiteY0" fmla="*/ 0 h 4235450"/>
                <a:gd name="connsiteX1" fmla="*/ 69850 w 330200"/>
                <a:gd name="connsiteY1" fmla="*/ 869950 h 4235450"/>
                <a:gd name="connsiteX2" fmla="*/ 19050 w 330200"/>
                <a:gd name="connsiteY2" fmla="*/ 1936750 h 4235450"/>
                <a:gd name="connsiteX3" fmla="*/ 158750 w 330200"/>
                <a:gd name="connsiteY3" fmla="*/ 3016250 h 4235450"/>
                <a:gd name="connsiteX4" fmla="*/ 152400 w 330200"/>
                <a:gd name="connsiteY4" fmla="*/ 3594100 h 4235450"/>
                <a:gd name="connsiteX5" fmla="*/ 0 w 330200"/>
                <a:gd name="connsiteY5" fmla="*/ 4235450 h 423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 h="4235450">
                  <a:moveTo>
                    <a:pt x="330200" y="0"/>
                  </a:moveTo>
                  <a:cubicBezTo>
                    <a:pt x="225954" y="273579"/>
                    <a:pt x="121708" y="547158"/>
                    <a:pt x="69850" y="869950"/>
                  </a:cubicBezTo>
                  <a:cubicBezTo>
                    <a:pt x="17992" y="1192742"/>
                    <a:pt x="4233" y="1579033"/>
                    <a:pt x="19050" y="1936750"/>
                  </a:cubicBezTo>
                  <a:cubicBezTo>
                    <a:pt x="33867" y="2294467"/>
                    <a:pt x="136525" y="2740025"/>
                    <a:pt x="158750" y="3016250"/>
                  </a:cubicBezTo>
                  <a:cubicBezTo>
                    <a:pt x="180975" y="3292475"/>
                    <a:pt x="178858" y="3390900"/>
                    <a:pt x="152400" y="3594100"/>
                  </a:cubicBezTo>
                  <a:cubicBezTo>
                    <a:pt x="125942" y="3797300"/>
                    <a:pt x="62971" y="4016375"/>
                    <a:pt x="0" y="4235450"/>
                  </a:cubicBezTo>
                </a:path>
              </a:pathLst>
            </a:custGeom>
            <a:noFill/>
            <a:ln w="19050" cmpd="sng">
              <a:solidFill>
                <a:srgbClr val="B0C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86" y="3539080"/>
            <a:ext cx="9144000" cy="3511703"/>
          </a:xfrm>
          <a:prstGeom prst="rect">
            <a:avLst/>
          </a:prstGeom>
        </p:spPr>
      </p:pic>
      <p:sp>
        <p:nvSpPr>
          <p:cNvPr id="5" name="Freeform 4"/>
          <p:cNvSpPr/>
          <p:nvPr/>
        </p:nvSpPr>
        <p:spPr>
          <a:xfrm>
            <a:off x="1435100" y="1302103"/>
            <a:ext cx="6273800" cy="461665"/>
          </a:xfrm>
          <a:custGeom>
            <a:avLst/>
            <a:gdLst>
              <a:gd name="connsiteX0" fmla="*/ 0 w 8229600"/>
              <a:gd name="connsiteY0" fmla="*/ 0 h 887661"/>
              <a:gd name="connsiteX1" fmla="*/ 8229600 w 8229600"/>
              <a:gd name="connsiteY1" fmla="*/ 0 h 887661"/>
              <a:gd name="connsiteX2" fmla="*/ 8229600 w 8229600"/>
              <a:gd name="connsiteY2" fmla="*/ 887661 h 887661"/>
              <a:gd name="connsiteX3" fmla="*/ 0 w 8229600"/>
              <a:gd name="connsiteY3" fmla="*/ 887661 h 887661"/>
              <a:gd name="connsiteX4" fmla="*/ 0 w 8229600"/>
              <a:gd name="connsiteY4" fmla="*/ 0 h 887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87661">
                <a:moveTo>
                  <a:pt x="0" y="0"/>
                </a:moveTo>
                <a:lnTo>
                  <a:pt x="8229600" y="0"/>
                </a:lnTo>
                <a:lnTo>
                  <a:pt x="8229600" y="887661"/>
                </a:lnTo>
                <a:lnTo>
                  <a:pt x="0" y="8876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p>
        </p:txBody>
      </p:sp>
      <p:sp>
        <p:nvSpPr>
          <p:cNvPr id="10" name="Freeform 9"/>
          <p:cNvSpPr/>
          <p:nvPr/>
        </p:nvSpPr>
        <p:spPr>
          <a:xfrm>
            <a:off x="1930400" y="2170612"/>
            <a:ext cx="5295899" cy="738664"/>
          </a:xfrm>
          <a:custGeom>
            <a:avLst/>
            <a:gdLst>
              <a:gd name="connsiteX0" fmla="*/ 0 w 8229600"/>
              <a:gd name="connsiteY0" fmla="*/ 0 h 887661"/>
              <a:gd name="connsiteX1" fmla="*/ 8229600 w 8229600"/>
              <a:gd name="connsiteY1" fmla="*/ 0 h 887661"/>
              <a:gd name="connsiteX2" fmla="*/ 8229600 w 8229600"/>
              <a:gd name="connsiteY2" fmla="*/ 887661 h 887661"/>
              <a:gd name="connsiteX3" fmla="*/ 0 w 8229600"/>
              <a:gd name="connsiteY3" fmla="*/ 887661 h 887661"/>
              <a:gd name="connsiteX4" fmla="*/ 0 w 8229600"/>
              <a:gd name="connsiteY4" fmla="*/ 0 h 887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87661">
                <a:moveTo>
                  <a:pt x="0" y="0"/>
                </a:moveTo>
                <a:lnTo>
                  <a:pt x="8229600" y="0"/>
                </a:lnTo>
                <a:lnTo>
                  <a:pt x="8229600" y="887661"/>
                </a:lnTo>
                <a:lnTo>
                  <a:pt x="0" y="8876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p>
        </p:txBody>
      </p:sp>
      <p:sp>
        <p:nvSpPr>
          <p:cNvPr id="8" name="Title 7"/>
          <p:cNvSpPr>
            <a:spLocks noGrp="1"/>
          </p:cNvSpPr>
          <p:nvPr>
            <p:ph type="title"/>
          </p:nvPr>
        </p:nvSpPr>
        <p:spPr>
          <a:xfrm>
            <a:off x="457200" y="409396"/>
            <a:ext cx="8229600" cy="617576"/>
          </a:xfrm>
          <a:prstGeom prst="rect">
            <a:avLst/>
          </a:prstGeom>
        </p:spPr>
        <p:txBody>
          <a:bodyPr/>
          <a:lstStyle/>
          <a:p>
            <a:pPr lvl="0"/>
            <a:r>
              <a:rPr lang="en-US" dirty="0"/>
              <a:t>ANNUITY INCOME OPTIONS</a:t>
            </a:r>
          </a:p>
        </p:txBody>
      </p:sp>
      <p:sp>
        <p:nvSpPr>
          <p:cNvPr id="2" name="Slide Number Placeholder 1">
            <a:extLst>
              <a:ext uri="{FF2B5EF4-FFF2-40B4-BE49-F238E27FC236}">
                <a16:creationId xmlns:a16="http://schemas.microsoft.com/office/drawing/2014/main" id="{A87B5026-A4D2-4918-81BB-982FA04E6CAB}"/>
              </a:ext>
            </a:extLst>
          </p:cNvPr>
          <p:cNvSpPr>
            <a:spLocks noGrp="1"/>
          </p:cNvSpPr>
          <p:nvPr>
            <p:ph type="sldNum" sz="quarter" idx="12"/>
          </p:nvPr>
        </p:nvSpPr>
        <p:spPr/>
        <p:txBody>
          <a:bodyPr/>
          <a:lstStyle/>
          <a:p>
            <a:fld id="{6736B3CA-E88C-4D03-9542-16433AE54E86}" type="slidenum">
              <a:rPr lang="en-US" smtClean="0"/>
              <a:pPr/>
              <a:t>9</a:t>
            </a:fld>
            <a:endParaRPr lang="en-US"/>
          </a:p>
        </p:txBody>
      </p:sp>
      <p:sp>
        <p:nvSpPr>
          <p:cNvPr id="13" name="Content Placeholder 1">
            <a:extLst>
              <a:ext uri="{FF2B5EF4-FFF2-40B4-BE49-F238E27FC236}">
                <a16:creationId xmlns:a16="http://schemas.microsoft.com/office/drawing/2014/main" id="{156B411B-F39A-480D-A32D-9ACC19EE9A19}"/>
              </a:ext>
            </a:extLst>
          </p:cNvPr>
          <p:cNvSpPr>
            <a:spLocks noGrp="1"/>
          </p:cNvSpPr>
          <p:nvPr>
            <p:ph idx="1"/>
          </p:nvPr>
        </p:nvSpPr>
        <p:spPr>
          <a:xfrm>
            <a:off x="486638" y="1125701"/>
            <a:ext cx="7847518" cy="3663401"/>
          </a:xfrm>
        </p:spPr>
        <p:txBody>
          <a:bodyPr/>
          <a:lstStyle/>
          <a:p>
            <a:pPr lvl="0" defTabSz="1066800">
              <a:spcBef>
                <a:spcPct val="0"/>
              </a:spcBef>
              <a:spcAft>
                <a:spcPct val="35000"/>
              </a:spcAft>
            </a:pPr>
            <a:r>
              <a:rPr lang="en-US" sz="2600" dirty="0"/>
              <a:t>Choose from 16 annuity income options</a:t>
            </a:r>
          </a:p>
          <a:p>
            <a:pPr defTabSz="1066800">
              <a:spcBef>
                <a:spcPct val="0"/>
              </a:spcBef>
              <a:spcAft>
                <a:spcPct val="35000"/>
              </a:spcAft>
            </a:pPr>
            <a:r>
              <a:rPr lang="en-US" sz="2600" dirty="0"/>
              <a:t>Income payments can begin 13 months, or up to </a:t>
            </a:r>
            <a:br>
              <a:rPr lang="en-US" sz="2600" dirty="0"/>
            </a:br>
            <a:r>
              <a:rPr lang="en-US" sz="2600" dirty="0"/>
              <a:t>30 years, after contract issue</a:t>
            </a:r>
          </a:p>
          <a:p>
            <a:pPr defTabSz="1066800">
              <a:spcBef>
                <a:spcPct val="0"/>
              </a:spcBef>
              <a:spcAft>
                <a:spcPct val="35000"/>
              </a:spcAft>
            </a:pPr>
            <a:r>
              <a:rPr lang="en-US" sz="2600" dirty="0"/>
              <a:t>Income payments can be received monthly, quarterly, semiannually, or annually</a:t>
            </a:r>
          </a:p>
          <a:p>
            <a:pPr defTabSz="1066800">
              <a:spcBef>
                <a:spcPct val="0"/>
              </a:spcBef>
              <a:spcAft>
                <a:spcPct val="35000"/>
              </a:spcAft>
            </a:pPr>
            <a:endParaRPr lang="en-US" sz="2600" dirty="0"/>
          </a:p>
          <a:p>
            <a:pPr lvl="0" defTabSz="1066800">
              <a:spcBef>
                <a:spcPct val="0"/>
              </a:spcBef>
              <a:spcAft>
                <a:spcPct val="35000"/>
              </a:spcAft>
            </a:pPr>
            <a:endParaRPr lang="en-US" sz="2600" dirty="0"/>
          </a:p>
        </p:txBody>
      </p:sp>
    </p:spTree>
    <p:extLst>
      <p:ext uri="{BB962C8B-B14F-4D97-AF65-F5344CB8AC3E}">
        <p14:creationId xmlns:p14="http://schemas.microsoft.com/office/powerpoint/2010/main" val="1664093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10620</TotalTime>
  <Words>5615</Words>
  <Application>Microsoft Office PowerPoint</Application>
  <PresentationFormat>On-screen Show (4:3)</PresentationFormat>
  <Paragraphs>507</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Narrow</vt:lpstr>
      <vt:lpstr>Calibri</vt:lpstr>
      <vt:lpstr>Calibri (Headings)</vt:lpstr>
      <vt:lpstr>Calibri Light</vt:lpstr>
      <vt:lpstr>Wingdings</vt:lpstr>
      <vt:lpstr>Wingdings 2</vt:lpstr>
      <vt:lpstr>Custom Design</vt:lpstr>
      <vt:lpstr>PowerPoint Presentation</vt:lpstr>
      <vt:lpstr>PowerPoint Presentation</vt:lpstr>
      <vt:lpstr>WHY PACIFIC LIFE</vt:lpstr>
      <vt:lpstr>PowerPoint Presentation</vt:lpstr>
      <vt:lpstr>CONSIDERATIONS</vt:lpstr>
      <vt:lpstr>REASONS TO CONSIDER A DEFERRED  INCOME ANNUITY</vt:lpstr>
      <vt:lpstr>WHY PACIFIC SECURE INCOME</vt:lpstr>
      <vt:lpstr>WHY PACIFIC SECURE INCOME</vt:lpstr>
      <vt:lpstr>ANNUITY INCOME OPTIONS</vt:lpstr>
      <vt:lpstr>ANNUITY INCOME OPTIONS</vt:lpstr>
      <vt:lpstr>JOINT LIFE OPTIONS</vt:lpstr>
      <vt:lpstr>INFLATION PROTECTION OPTION</vt:lpstr>
      <vt:lpstr>WHY PACIFIC SECURE INCOME</vt:lpstr>
      <vt:lpstr>ANNUITY PAYMENT START DATE  ADJUSTMENT FEATURE</vt:lpstr>
      <vt:lpstr>INCOME PAYMENT ACCELERATION</vt:lpstr>
      <vt:lpstr>INCOME PAYMENT ACCELERATION</vt:lpstr>
      <vt:lpstr>ACCESS TO ADDITIONAL AMOUNTS</vt:lpstr>
      <vt:lpstr>PACIFIC SECURE INCOME IN ACTION</vt:lpstr>
      <vt:lpstr>BUILD INCOME OVER TIME</vt:lpstr>
      <vt:lpstr>PACIFIC SECURE INCOME IN ACTION</vt:lpstr>
      <vt:lpstr>START TODAY</vt:lpstr>
      <vt:lpstr>PACIFIC SECURE INCOME IN ACTION</vt:lpstr>
      <vt:lpstr>PLAN FOR A LONG RETIREMENT</vt:lpstr>
      <vt:lpstr>HELP PROVIDE FOR SPOUSE AND HEIRS</vt:lpstr>
      <vt:lpstr>PACIFIC SECURE INCOME</vt:lpstr>
      <vt:lpstr>GETTING STARTED</vt:lpstr>
      <vt:lpstr>PowerPoint Presentation</vt:lpstr>
      <vt:lpstr>PowerPoint Presentation</vt:lpstr>
    </vt:vector>
  </TitlesOfParts>
  <Company>Pacific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Secure Income Presentation 10/14</dc:title>
  <dc:subject>Fixed Annuity</dc:subject>
  <dc:creator>Pacific Life Retirement Solutions</dc:creator>
  <cp:keywords>pension-like, annuity income options</cp:keywords>
  <cp:lastModifiedBy>Hamada, Lauren</cp:lastModifiedBy>
  <cp:revision>1380</cp:revision>
  <cp:lastPrinted>2021-10-19T20:11:28Z</cp:lastPrinted>
  <dcterms:created xsi:type="dcterms:W3CDTF">2010-08-14T19:59:28Z</dcterms:created>
  <dcterms:modified xsi:type="dcterms:W3CDTF">2022-01-26T22:26:42Z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a07537-3519-4758-a98c-68d0ae03748e_Enabled">
    <vt:lpwstr>true</vt:lpwstr>
  </property>
  <property fmtid="{D5CDD505-2E9C-101B-9397-08002B2CF9AE}" pid="3" name="MSIP_Label_dca07537-3519-4758-a98c-68d0ae03748e_SetDate">
    <vt:lpwstr>2022-01-26T22:26:42Z</vt:lpwstr>
  </property>
  <property fmtid="{D5CDD505-2E9C-101B-9397-08002B2CF9AE}" pid="4" name="MSIP_Label_dca07537-3519-4758-a98c-68d0ae03748e_Method">
    <vt:lpwstr>Standard</vt:lpwstr>
  </property>
  <property fmtid="{D5CDD505-2E9C-101B-9397-08002B2CF9AE}" pid="5" name="MSIP_Label_dca07537-3519-4758-a98c-68d0ae03748e_Name">
    <vt:lpwstr>Internal Use</vt:lpwstr>
  </property>
  <property fmtid="{D5CDD505-2E9C-101B-9397-08002B2CF9AE}" pid="6" name="MSIP_Label_dca07537-3519-4758-a98c-68d0ae03748e_SiteId">
    <vt:lpwstr>e5bd3c32-3235-4c1d-a4e2-80e86c8cc2e7</vt:lpwstr>
  </property>
  <property fmtid="{D5CDD505-2E9C-101B-9397-08002B2CF9AE}" pid="7" name="MSIP_Label_dca07537-3519-4758-a98c-68d0ae03748e_ActionId">
    <vt:lpwstr>d748c5cd-1cd2-4f3f-a613-690f30a43699</vt:lpwstr>
  </property>
  <property fmtid="{D5CDD505-2E9C-101B-9397-08002B2CF9AE}" pid="8" name="MSIP_Label_dca07537-3519-4758-a98c-68d0ae03748e_ContentBits">
    <vt:lpwstr>0</vt:lpwstr>
  </property>
</Properties>
</file>